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62" r:id="rId5"/>
  </p:sldMasterIdLst>
  <p:notesMasterIdLst>
    <p:notesMasterId r:id="rId14"/>
  </p:notesMasterIdLst>
  <p:sldIdLst>
    <p:sldId id="256" r:id="rId6"/>
    <p:sldId id="257" r:id="rId7"/>
    <p:sldId id="269" r:id="rId8"/>
    <p:sldId id="265" r:id="rId9"/>
    <p:sldId id="266" r:id="rId10"/>
    <p:sldId id="270" r:id="rId11"/>
    <p:sldId id="267"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Eras Demi ITC" panose="020B0805030504020804" pitchFamily="34" charset="0"/>
      <p:regular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48" d="100"/>
          <a:sy n="48" d="100"/>
        </p:scale>
        <p:origin x="1096"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45149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28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37196e2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37196e2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dk1"/>
                </a:solidFill>
              </a:rPr>
              <a:t>Facilitator notes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Consumers have a choice in who they buy their gas and electricity from.</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Shopping around for the best deal can make paying for energy much cheaper.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Those who have not changed supplier for several years are likely to save the most by switching.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Explain that a tariff is the amount you pay for your energy and that it can vary according to how you pay. Many energy companies offer tariffs for online, fixed, capped, single and dual fuel.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Explain that if you rent your home you can usually still switch supplier.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You have the right to switch supplier if you pay for your gas and electricity directly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If your landlord pays your supplier and then charges you, you don’t have the right to switch supplier.</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595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37196e2d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37196e2d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Facilitator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Key points to cover: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Some electricity suppliers offer a discount of £140 off your energy bill if you are eligible.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The money is not paid to you - it is a one-off discount on your electricity bill between September and March.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You may be able to get the discount on your gas bill instead if your supplier provides you with both gas and electricity. Contact your supplier to find out.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You can still get the discount if you have a pre-pay or pay as you go meter. If you’re eligible your supplier can tell you how you’ll get the discount, for example as a voucher you can use to top up your meter.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If you currently get the discount and are thinking of switching supplier, check that the new supplier offers the discount. If it does not, you may find the offer is not such a good deal.</a:t>
            </a:r>
            <a:endParaRPr>
              <a:solidFill>
                <a:schemeClr val="dk1"/>
              </a:solidFill>
            </a:endParaRPr>
          </a:p>
          <a:p>
            <a:pPr marL="0" lvl="0" indent="0" algn="l" rtl="0">
              <a:lnSpc>
                <a:spcPct val="115000"/>
              </a:lnSpc>
              <a:spcBef>
                <a:spcPts val="0"/>
              </a:spcBef>
              <a:spcAft>
                <a:spcPts val="0"/>
              </a:spcAft>
              <a:buNone/>
            </a:pPr>
            <a:r>
              <a:rPr lang="en-GB">
                <a:solidFill>
                  <a:schemeClr val="dk1"/>
                </a:solidFill>
              </a:rPr>
              <a:t>Note: I</a:t>
            </a:r>
            <a:r>
              <a:rPr lang="en-GB" sz="1000">
                <a:solidFill>
                  <a:srgbClr val="333333"/>
                </a:solidFill>
                <a:highlight>
                  <a:srgbClr val="FFFFFF"/>
                </a:highlight>
              </a:rPr>
              <a:t>f you're considering a switch and receive WHD to check that the new supplier offers the discount as not all do.</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3343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7196e2d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7196e2d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r>
              <a:rPr lang="en-GB" b="1" dirty="0">
                <a:solidFill>
                  <a:schemeClr val="dk1"/>
                </a:solidFill>
                <a:highlight>
                  <a:srgbClr val="FFFFFF"/>
                </a:highlight>
              </a:rPr>
              <a:t>Facilitator notes</a:t>
            </a:r>
            <a:endParaRPr b="1" dirty="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Explain that each energy network offers different support and that you should call your energy network before you apply to join the Priority Services Register to check exactly which services you could get.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Example services include: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Improved access to your meter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Password protection scheme - to help you confirm staff are genuine when they visit your home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Bill nominee scheme - arranging for bills to be sent to the address of a friend, relative or carer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Advance notice and support during power cuts and interruptions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Services for customers with impaired hearing or vision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Free gas appliance safety check</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8579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7196e2d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7196e2d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Clr>
                <a:schemeClr val="dk1"/>
              </a:buClr>
              <a:buSzPts val="1100"/>
              <a:buFont typeface="Arial"/>
              <a:buNone/>
            </a:pPr>
            <a:endParaRPr b="1" dirty="0">
              <a:solidFill>
                <a:schemeClr val="dk1"/>
              </a:solidFill>
              <a:highlight>
                <a:srgbClr val="FFFFFF"/>
              </a:highlight>
            </a:endParaRPr>
          </a:p>
        </p:txBody>
      </p:sp>
    </p:spTree>
    <p:extLst>
      <p:ext uri="{BB962C8B-B14F-4D97-AF65-F5344CB8AC3E}">
        <p14:creationId xmlns:p14="http://schemas.microsoft.com/office/powerpoint/2010/main" val="28851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37196e2d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37196e2d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None/>
            </a:pPr>
            <a:r>
              <a:rPr lang="en-GB" b="1" dirty="0">
                <a:solidFill>
                  <a:schemeClr val="dk1"/>
                </a:solidFill>
                <a:highlight>
                  <a:srgbClr val="FFFFFF"/>
                </a:highlight>
              </a:rPr>
              <a:t>Facilitator notes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There are grants that can help you save money by reducing the amount of energy you waste in your home. In England the main scheme is the Energy Companies Obligation (ECO).</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About the ECO</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Gives grants for efficient boilers and loft and cavity wall insulation to people on certain benefits across Great Britain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People not on such benefits may still get help under the ECO local flex scheme. Contact your local council to see if they take part in this scheme and if they do, the eligibility criteria they have set.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The scheme is delivered by larger energy companies who each have slightly different rules for the help they give.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ECO is the largest fund for help with heating and insulation, but there are sometimes other sources of help at a local level. The Each Home Counts website has details on some, but not all, of these local schemes.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Under the ECO local flexibility scheme fuel companies can meet up to 25% of their ECO target by taking referrals from local authorities. Local authorities can set their own eligibility criteria, particularly for low income households that do not meet standard criteria or have poor health. However, not all local authorities are participating in the scheme.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rPr>
              <a:t>The Welsh Government and London Mayor also provide grants for energy efficiency measures under the NEST and London warmer homes schemes respectively.</a:t>
            </a:r>
            <a:endParaRPr dirty="0"/>
          </a:p>
        </p:txBody>
      </p:sp>
    </p:spTree>
    <p:extLst>
      <p:ext uri="{BB962C8B-B14F-4D97-AF65-F5344CB8AC3E}">
        <p14:creationId xmlns:p14="http://schemas.microsoft.com/office/powerpoint/2010/main" val="299822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7196e2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7196e2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58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57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042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20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875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828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83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696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765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9878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250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125F7B-0A01-4295-8759-EFD086D8392F}" type="datetimeFigureOut">
              <a:rPr lang="en-GB" smtClean="0">
                <a:solidFill>
                  <a:prstClr val="black">
                    <a:tint val="75000"/>
                  </a:prstClr>
                </a:solidFill>
              </a:rPr>
              <a:pPr/>
              <a:t>22/03/2022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170D65-226A-4997-8F47-C3B5074DFF9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90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prstClr val="black">
                    <a:tint val="75000"/>
                  </a:prstClr>
                </a:solidFill>
              </a:rPr>
              <a:pPr/>
              <a:t>3/22/2022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706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5B125F7B-0A01-4295-8759-EFD086D8392F}" type="datetimeFigureOut">
              <a:rPr lang="en-GB" kern="1200" smtClean="0">
                <a:solidFill>
                  <a:prstClr val="black">
                    <a:tint val="75000"/>
                  </a:prstClr>
                </a:solidFill>
                <a:latin typeface="Calibri" panose="020F0502020204030204"/>
                <a:ea typeface="+mn-ea"/>
                <a:cs typeface="+mn-cs"/>
              </a:rPr>
              <a:pPr>
                <a:buClrTx/>
                <a:buFontTx/>
                <a:buNone/>
              </a:pPr>
              <a:t>22/03/2022</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81170D65-226A-4997-8F47-C3B5074DFF9F}" type="slidenum">
              <a:rPr lang="en-GB" kern="1200" smtClean="0">
                <a:solidFill>
                  <a:prstClr val="black">
                    <a:tint val="75000"/>
                  </a:prstClr>
                </a:solidFill>
                <a:latin typeface="Calibri" panose="020F0502020204030204"/>
                <a:ea typeface="+mn-ea"/>
                <a:cs typeface="+mn-cs"/>
              </a:rPr>
              <a:pPr>
                <a:buClrTx/>
                <a:buFontTx/>
                <a:buNone/>
              </a:pPr>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694939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eonnextenergyfund.com/" TargetMode="External"/><Relationship Id="rId3" Type="http://schemas.openxmlformats.org/officeDocument/2006/relationships/hyperlink" Target="https://www.citizensadvice.org.uk/consumer/energy/energy-supply/" TargetMode="External"/><Relationship Id="rId7" Type="http://schemas.openxmlformats.org/officeDocument/2006/relationships/hyperlink" Target="https://www.eonenergy.com/for-your-home/saving-energy/need-little-extra-help/energy-fun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ovoenergy.com/help/debt-and-energy-assistance" TargetMode="External"/><Relationship Id="rId5" Type="http://schemas.openxmlformats.org/officeDocument/2006/relationships/hyperlink" Target="https://community.scottishpower.co.uk/t5/Help-paying-your-bill/Hardship-Fund/ta-p/53" TargetMode="External"/><Relationship Id="rId4" Type="http://schemas.openxmlformats.org/officeDocument/2006/relationships/hyperlink" Target="https://britishgasenergytrust.org.uk/grants-available/" TargetMode="External"/><Relationship Id="rId9" Type="http://schemas.openxmlformats.org/officeDocument/2006/relationships/hyperlink" Target="https://www.edfenergy.com/for-home/help-centre/faq/can-i-get-grant-help-me-pay-my-ener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pplyforleap.org.uk/eligibilit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warmerhomes.org.uk/gas-central-hea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a:latin typeface="Open Sans" panose="020B0606030504020204" pitchFamily="34" charset="0"/>
                <a:ea typeface="Open Sans" panose="020B0606030504020204" pitchFamily="34" charset="0"/>
                <a:cs typeface="Arial" panose="020B0606030504020204" pitchFamily="34" charset="0"/>
              </a:rPr>
              <a:t>شبكة كبيرة لتوفير الطاقة</a:t>
            </a:r>
          </a:p>
        </p:txBody>
      </p:sp>
      <p:pic>
        <p:nvPicPr>
          <p:cNvPr id="61" name="Google Shape;61;p15"/>
          <p:cNvPicPr preferRelativeResize="0"/>
          <p:nvPr/>
        </p:nvPicPr>
        <p:blipFill rotWithShape="1">
          <a:blip r:embed="rId3">
            <a:alphaModFix/>
          </a:blip>
          <a:srcRect/>
          <a:stretch/>
        </p:blipFill>
        <p:spPr>
          <a:xfrm>
            <a:off x="3249700" y="2880825"/>
            <a:ext cx="2644600" cy="1759375"/>
          </a:xfrm>
          <a:prstGeom prst="rect">
            <a:avLst/>
          </a:prstGeom>
          <a:noFill/>
          <a:ln>
            <a:noFill/>
          </a:ln>
        </p:spPr>
      </p:pic>
      <p:pic>
        <p:nvPicPr>
          <p:cNvPr id="62" name="Google Shape;62;p15"/>
          <p:cNvPicPr preferRelativeResize="0"/>
          <p:nvPr/>
        </p:nvPicPr>
        <p:blipFill>
          <a:blip r:embed="rId4">
            <a:alphaModFix/>
          </a:blip>
          <a:stretch>
            <a:fillRect/>
          </a:stretch>
        </p:blipFill>
        <p:spPr>
          <a:xfrm>
            <a:off x="6743075" y="0"/>
            <a:ext cx="2018779" cy="204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Clr>
                <a:schemeClr val="dk1"/>
              </a:buClr>
              <a:buSzPts val="1100"/>
              <a:buFont typeface="Arial"/>
              <a:buNone/>
            </a:pPr>
            <a:r>
              <a:rPr lang="ar-SA" sz="2400" b="1">
                <a:latin typeface="Open Sans" panose="020B0606030504020204" pitchFamily="34" charset="0"/>
                <a:ea typeface="Open Sans" panose="020B0606030504020204" pitchFamily="34" charset="0"/>
                <a:cs typeface="Arial" panose="020B0606030504020204" pitchFamily="34" charset="0"/>
              </a:rPr>
              <a:t>يمكن أن يقلل التسوق من تكاليف الطاقة</a:t>
            </a:r>
          </a:p>
          <a:p>
            <a:pPr marL="0" lvl="0" indent="0" algn="l" rtl="0">
              <a:spcBef>
                <a:spcPts val="0"/>
              </a:spcBef>
              <a:spcAft>
                <a:spcPts val="0"/>
              </a:spcAft>
              <a:buNone/>
            </a:pPr>
            <a:endParaRPr dirty="0"/>
          </a:p>
        </p:txBody>
      </p:sp>
      <p:sp>
        <p:nvSpPr>
          <p:cNvPr id="68" name="Google Shape;6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بإمكانك اختيار المورّد الذي تشتري منه الغاز والكهرباء.</a:t>
            </a:r>
          </a:p>
          <a:p>
            <a:pPr marL="0" lvl="0" indent="0" algn="l" rtl="0">
              <a:spcBef>
                <a:spcPts val="0"/>
              </a:spcBef>
              <a:spcAft>
                <a:spcPts val="0"/>
              </a:spcAft>
              <a:buClr>
                <a:schemeClr val="dk1"/>
              </a:buClr>
              <a:buSzPts val="1100"/>
              <a:buFont typeface="Arial"/>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lvl="0" indent="0" algn="r" rtl="1">
              <a:spcBef>
                <a:spcPts val="0"/>
              </a:spcBef>
              <a:spcAft>
                <a:spcPts val="0"/>
              </a:spcAft>
              <a:buClr>
                <a:schemeClr val="dk1"/>
              </a:buClr>
              <a:buSzPts val="1100"/>
              <a:buFont typeface="Arial"/>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في السابق كان بإمكانك توفير المال عن طريق التسوق، بما قد يشمل ما يلي:</a:t>
            </a:r>
          </a:p>
          <a:p>
            <a:pPr marL="0" lvl="0" indent="0" algn="l" rtl="0">
              <a:spcBef>
                <a:spcPts val="0"/>
              </a:spcBef>
              <a:spcAft>
                <a:spcPts val="0"/>
              </a:spcAft>
              <a:buClr>
                <a:schemeClr val="dk1"/>
              </a:buClr>
              <a:buSzPts val="1100"/>
              <a:buFont typeface="Arial"/>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42900" algn="r" rtl="1">
              <a:spcBef>
                <a:spcPts val="0"/>
              </a:spcBef>
              <a:spcAft>
                <a:spcPts val="0"/>
              </a:spcAft>
              <a:buClr>
                <a:schemeClr val="dk1"/>
              </a:buClr>
              <a:buSzPts val="1800"/>
              <a:buChar char="●"/>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 الانتقال إلى صفقة أو تعريفة أرخص مع المورّد الحالي</a:t>
            </a:r>
          </a:p>
          <a:p>
            <a:pPr marL="457200" lvl="0" indent="-342900" algn="r" rtl="1">
              <a:spcBef>
                <a:spcPts val="0"/>
              </a:spcBef>
              <a:spcAft>
                <a:spcPts val="0"/>
              </a:spcAft>
              <a:buClr>
                <a:schemeClr val="dk1"/>
              </a:buClr>
              <a:buSzPts val="1800"/>
              <a:buChar char="●"/>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التبديل إلى مورّد جديد</a:t>
            </a:r>
          </a:p>
          <a:p>
            <a:pPr marL="457200" lvl="0" indent="-342900" algn="r" rtl="1">
              <a:spcBef>
                <a:spcPts val="0"/>
              </a:spcBef>
              <a:spcAft>
                <a:spcPts val="0"/>
              </a:spcAft>
              <a:buClr>
                <a:schemeClr val="dk1"/>
              </a:buClr>
              <a:buSzPts val="1800"/>
              <a:buChar char="●"/>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تغيير طريقة الدفع</a:t>
            </a:r>
          </a:p>
          <a:p>
            <a:pPr marL="457200" lvl="0" indent="-342900" algn="l" rtl="0">
              <a:spcBef>
                <a:spcPts val="0"/>
              </a:spcBef>
              <a:spcAft>
                <a:spcPts val="0"/>
              </a:spcAft>
              <a:buClr>
                <a:schemeClr val="dk1"/>
              </a:buClr>
              <a:buSzPts val="1800"/>
              <a:buChar char="●"/>
            </a:pPr>
            <a:endParaRPr lang="en-GB"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14300" lvl="0" indent="0" algn="r" rtl="1">
              <a:spcBef>
                <a:spcPts val="0"/>
              </a:spcBef>
              <a:spcAft>
                <a:spcPts val="0"/>
              </a:spcAft>
              <a:buClr>
                <a:schemeClr val="dk1"/>
              </a:buClr>
              <a:buSzPts val="1800"/>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لا نعتقد أن ذلك سيكون مفيدًا لمعظم العملاء هذا العام بسبب الزيادات في حدّ الطاقة الأقصى</a:t>
            </a:r>
          </a:p>
        </p:txBody>
      </p:sp>
      <p:pic>
        <p:nvPicPr>
          <p:cNvPr id="69" name="Google Shape;69;p16" descr="Gasbillimages"/>
          <p:cNvPicPr preferRelativeResize="0"/>
          <p:nvPr/>
        </p:nvPicPr>
        <p:blipFill rotWithShape="1">
          <a:blip r:embed="rId3">
            <a:alphaModFix/>
          </a:blip>
          <a:srcRect/>
          <a:stretch/>
        </p:blipFill>
        <p:spPr>
          <a:xfrm>
            <a:off x="311700" y="2367878"/>
            <a:ext cx="1831492" cy="1221143"/>
          </a:xfrm>
          <a:prstGeom prst="rect">
            <a:avLst/>
          </a:prstGeom>
          <a:noFill/>
          <a:ln w="12700" cap="flat" cmpd="sng">
            <a:solidFill>
              <a:srgbClr val="000000"/>
            </a:solidFill>
            <a:prstDash val="solid"/>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nergy Community on Twitter: &amp;quot;#EU4Energy helps #Georgia #Moldova #Ukraine  with consumer rights in energy: - Electricity/gas supplier of last resort  replaces failing suppliers and protects inactive customers - Universal  service guarantees electricity"/>
          <p:cNvPicPr>
            <a:picLocks noChangeAspect="1" noChangeArrowheads="1"/>
          </p:cNvPicPr>
          <p:nvPr/>
        </p:nvPicPr>
        <p:blipFill rotWithShape="1">
          <a:blip r:embed="rId2">
            <a:extLst>
              <a:ext uri="{28A0092B-C50C-407E-A947-70E740481C1C}">
                <a14:useLocalDpi xmlns:a14="http://schemas.microsoft.com/office/drawing/2010/main" val="0"/>
              </a:ext>
            </a:extLst>
          </a:blip>
          <a:srcRect t="33836" b="16390"/>
          <a:stretch/>
        </p:blipFill>
        <p:spPr bwMode="auto">
          <a:xfrm>
            <a:off x="1081088" y="3321844"/>
            <a:ext cx="6938864" cy="189957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802832-EC98-4BDB-BDF6-E0A9E48ADB24}"/>
              </a:ext>
            </a:extLst>
          </p:cNvPr>
          <p:cNvSpPr>
            <a:spLocks noGrp="1"/>
          </p:cNvSpPr>
          <p:nvPr>
            <p:ph type="title"/>
          </p:nvPr>
        </p:nvSpPr>
        <p:spPr>
          <a:xfrm>
            <a:off x="442653" y="416719"/>
            <a:ext cx="8144135" cy="994172"/>
          </a:xfrm>
        </p:spPr>
        <p:txBody>
          <a:bodyPr>
            <a:normAutofit/>
          </a:bodyPr>
          <a:lstStyle/>
          <a:p>
            <a:r>
              <a:rPr lang="ar-SA" sz="2400" b="1">
                <a:latin typeface="Open Sans" panose="020B0606030504020204" pitchFamily="34" charset="0"/>
                <a:ea typeface="Open Sans" panose="020B0606030504020204" pitchFamily="34" charset="0"/>
                <a:cs typeface="Arial" panose="020B0606030504020204" pitchFamily="34" charset="0"/>
              </a:rPr>
              <a:t>في حالة توقف المورّد عن التداول</a:t>
            </a:r>
            <a:br>
              <a:rPr lang="ar-SA" sz="2400" b="1">
                <a:latin typeface="Open Sans" panose="020B0606030504020204" pitchFamily="34" charset="0"/>
                <a:ea typeface="Open Sans" panose="020B0606030504020204" pitchFamily="34" charset="0"/>
                <a:cs typeface="Arial" panose="020B0606030504020204" pitchFamily="34" charset="0"/>
              </a:rPr>
            </a:br>
            <a:endParaRPr lang="ar-SA" sz="2400" b="1">
              <a:latin typeface="Open Sans" panose="020B0606030504020204" pitchFamily="34" charset="0"/>
              <a:ea typeface="Open Sans" panose="020B0606030504020204" pitchFamily="34" charset="0"/>
              <a:cs typeface="Arial" panose="020B0606030504020204" pitchFamily="34" charset="0"/>
            </a:endParaRPr>
          </a:p>
        </p:txBody>
      </p:sp>
      <p:sp>
        <p:nvSpPr>
          <p:cNvPr id="3" name="Content Placeholder 2">
            <a:extLst>
              <a:ext uri="{FF2B5EF4-FFF2-40B4-BE49-F238E27FC236}">
                <a16:creationId xmlns:a16="http://schemas.microsoft.com/office/drawing/2014/main" id="{F9EA3837-571A-4A9A-9ABE-EA77D9C8894C}"/>
              </a:ext>
            </a:extLst>
          </p:cNvPr>
          <p:cNvSpPr>
            <a:spLocks noGrp="1"/>
          </p:cNvSpPr>
          <p:nvPr>
            <p:ph idx="1"/>
          </p:nvPr>
        </p:nvSpPr>
        <p:spPr>
          <a:xfrm>
            <a:off x="442653" y="913805"/>
            <a:ext cx="7886700" cy="2153591"/>
          </a:xfrm>
        </p:spPr>
        <p:txBody>
          <a:bodyPr>
            <a:noAutofit/>
          </a:bodyPr>
          <a:lstStyle/>
          <a:p>
            <a:pPr marL="0" indent="0">
              <a:buNone/>
            </a:pPr>
            <a:endParaRPr lang="en-GB" sz="1350" dirty="0">
              <a:latin typeface="Eras Demi ITC" panose="020B0805030504020804" pitchFamily="34" charset="0"/>
            </a:endParaRP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لا داعي للقلق.</a:t>
            </a: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سيعيّن مكتب </a:t>
            </a:r>
            <a:r>
              <a:rPr lang="en-GB" sz="1800">
                <a:latin typeface="Open Sans" panose="020B0606030504020204" pitchFamily="34" charset="0"/>
                <a:ea typeface="Open Sans" panose="020B0606030504020204" pitchFamily="34" charset="0"/>
                <a:cs typeface="Arial" panose="020B0606030504020204" pitchFamily="34" charset="0"/>
              </a:rPr>
              <a:t>Ofgem</a:t>
            </a:r>
            <a:r>
              <a:rPr lang="ar-SA" sz="1800">
                <a:latin typeface="Open Sans" panose="020B0606030504020204" pitchFamily="34" charset="0"/>
                <a:ea typeface="Open Sans" panose="020B0606030504020204" pitchFamily="34" charset="0"/>
                <a:cs typeface="Arial" panose="020B0606030504020204" pitchFamily="34" charset="0"/>
              </a:rPr>
              <a:t> مورّدًا جديدًا، يسمى مورّد الملاذ الأخير</a:t>
            </a: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لن يتم قطع الإمدادات عنك</a:t>
            </a: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تابع إجراء المدفوعات على النحو المعتاد، وسيتم تحويلها تلقائيًا إلى المورّد الجديد جنبًا إلى جنب مع أي رصيد في حسابك</a:t>
            </a: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التقط صورة لقراءات العداد للرجوع إليها</a:t>
            </a:r>
          </a:p>
          <a:p>
            <a:pPr marL="0" indent="0">
              <a:buNone/>
            </a:pPr>
            <a:r>
              <a:rPr lang="ar-SA" sz="1800">
                <a:latin typeface="Open Sans" panose="020B0606030504020204" pitchFamily="34" charset="0"/>
                <a:ea typeface="Open Sans" panose="020B0606030504020204" pitchFamily="34" charset="0"/>
                <a:cs typeface="Arial" panose="020B0606030504020204" pitchFamily="34" charset="0"/>
              </a:rPr>
              <a:t> يمكن التعامل مع الديون في المنزل أو نقلها إلى أحد المسؤولين</a:t>
            </a:r>
          </a:p>
          <a:p>
            <a:pPr marL="0" indent="0">
              <a:buNone/>
            </a:pP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8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Clr>
                <a:schemeClr val="dk1"/>
              </a:buClr>
              <a:buSzPts val="1100"/>
              <a:buFont typeface="Arial"/>
              <a:buNone/>
            </a:pPr>
            <a:r>
              <a:rPr lang="ar-SA" sz="2400" b="1">
                <a:latin typeface="Open Sans" panose="020B0606030504020204" pitchFamily="34" charset="0"/>
                <a:ea typeface="Open Sans" panose="020B0606030504020204" pitchFamily="34" charset="0"/>
                <a:cs typeface="Arial" panose="020B0606030504020204" pitchFamily="34" charset="0"/>
              </a:rPr>
              <a:t>خطة الخصم لتدفئة المنازل</a:t>
            </a: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قد تتمكن من الحصول على 140 جنيهًا إسترلينيًا من فاتورة الكهرباء بموجب خطة الخصم لتدفئة المنازل في أيٍّ من الحالتين التاليتين:</a:t>
            </a:r>
          </a:p>
          <a:p>
            <a:pPr marL="0" lvl="0" indent="0" algn="l" rtl="0">
              <a:spcBef>
                <a:spcPts val="0"/>
              </a:spcBef>
              <a:spcAft>
                <a:spcPts val="0"/>
              </a:spcAft>
              <a:buClr>
                <a:schemeClr val="dk1"/>
              </a:buClr>
              <a:buSzPts val="1100"/>
              <a:buFont typeface="Arial"/>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lvl="0" indent="-342900" algn="r" rtl="1">
              <a:spcBef>
                <a:spcPts val="0"/>
              </a:spcBef>
              <a:spcAft>
                <a:spcPts val="0"/>
              </a:spcAft>
              <a:buClr>
                <a:schemeClr val="dk1"/>
              </a:buClr>
              <a:buSzPts val="1800"/>
              <a:buChar char="●"/>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الحصول على جزء ائتمان الضمان الخاص ائتمان المعاش التقاعدي</a:t>
            </a:r>
          </a:p>
          <a:p>
            <a:pPr marL="457200" lvl="0" indent="-342900" algn="r" rtl="1">
              <a:spcBef>
                <a:spcPts val="0"/>
              </a:spcBef>
              <a:spcAft>
                <a:spcPts val="0"/>
              </a:spcAft>
              <a:buClr>
                <a:schemeClr val="dk1"/>
              </a:buClr>
              <a:buSzPts val="1800"/>
              <a:buChar char="●"/>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جني دخل منخفض</a:t>
            </a:r>
          </a:p>
          <a:p>
            <a:pPr marL="0" lvl="0" indent="0" algn="r" rtl="1">
              <a:lnSpc>
                <a:spcPct val="170000"/>
              </a:lnSpc>
              <a:spcBef>
                <a:spcPts val="1100"/>
              </a:spcBef>
              <a:spcAft>
                <a:spcPts val="0"/>
              </a:spcAft>
              <a:buClr>
                <a:schemeClr val="dk1"/>
              </a:buClr>
              <a:buSzPts val="1100"/>
              <a:buFont typeface="Arial"/>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تحقّق مع المورّد لمعرفة ما إذا كان يقدم خصم تدفئة المنازل.</a:t>
            </a:r>
          </a:p>
          <a:p>
            <a:pPr marL="0" lvl="0" indent="0" algn="l" rtl="0">
              <a:spcBef>
                <a:spcPts val="1200"/>
              </a:spcBef>
              <a:spcAft>
                <a:spcPts val="160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35" name="Google Shape;135;p24" descr="Meter and fuel bill"/>
          <p:cNvPicPr preferRelativeResize="0"/>
          <p:nvPr/>
        </p:nvPicPr>
        <p:blipFill rotWithShape="1">
          <a:blip r:embed="rId3">
            <a:alphaModFix/>
          </a:blip>
          <a:srcRect/>
          <a:stretch/>
        </p:blipFill>
        <p:spPr>
          <a:xfrm>
            <a:off x="6836225" y="3448826"/>
            <a:ext cx="1996075" cy="1493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286075"/>
            <a:ext cx="8520600" cy="572700"/>
          </a:xfrm>
          <a:prstGeom prst="rect">
            <a:avLst/>
          </a:prstGeom>
        </p:spPr>
        <p:txBody>
          <a:bodyPr spcFirstLastPara="1" wrap="square" lIns="91425" tIns="91425" rIns="91425" bIns="91425" anchor="t" anchorCtr="0">
            <a:noAutofit/>
          </a:bodyPr>
          <a:lstStyle/>
          <a:p>
            <a:pPr marL="0" lvl="0" indent="0" algn="r" rtl="1">
              <a:lnSpc>
                <a:spcPct val="170000"/>
              </a:lnSpc>
              <a:spcBef>
                <a:spcPts val="0"/>
              </a:spcBef>
              <a:spcAft>
                <a:spcPts val="0"/>
              </a:spcAft>
              <a:buClr>
                <a:schemeClr val="dk1"/>
              </a:buClr>
              <a:buSzPts val="1100"/>
              <a:buFont typeface="Arial"/>
              <a:buNone/>
            </a:pPr>
            <a:r>
              <a:rPr lang="ar-SA" sz="2400" b="1">
                <a:latin typeface="Open Sans" panose="020B0606030504020204" pitchFamily="34" charset="0"/>
                <a:ea typeface="Open Sans" panose="020B0606030504020204" pitchFamily="34" charset="0"/>
                <a:cs typeface="Arial" panose="020B0606030504020204" pitchFamily="34" charset="0"/>
              </a:rPr>
              <a:t>سجل الخدمات ذات الأولوية</a:t>
            </a:r>
          </a:p>
          <a:p>
            <a:pPr marL="0" lvl="0" indent="0" algn="l" rtl="0">
              <a:spcBef>
                <a:spcPts val="1200"/>
              </a:spcBef>
              <a:spcAft>
                <a:spcPts val="0"/>
              </a:spcAft>
              <a:buNone/>
            </a:pPr>
            <a:endParaRPr dirty="0"/>
          </a:p>
        </p:txBody>
      </p:sp>
      <p:sp>
        <p:nvSpPr>
          <p:cNvPr id="141" name="Google Shape;141;p25"/>
          <p:cNvSpPr txBox="1">
            <a:spLocks noGrp="1"/>
          </p:cNvSpPr>
          <p:nvPr>
            <p:ph type="body" idx="1"/>
          </p:nvPr>
        </p:nvSpPr>
        <p:spPr>
          <a:xfrm>
            <a:off x="311700" y="1313411"/>
            <a:ext cx="8520600" cy="2961764"/>
          </a:xfrm>
          <a:prstGeom prst="rect">
            <a:avLst/>
          </a:prstGeom>
        </p:spPr>
        <p:txBody>
          <a:bodyPr spcFirstLastPara="1" wrap="square" lIns="91425" tIns="91425" rIns="91425" bIns="91425" anchor="t" anchorCtr="0">
            <a:noAutofit/>
          </a:bodyPr>
          <a:lstStyle/>
          <a:p>
            <a:pPr marL="0" lvl="0" indent="0" algn="r" rtl="1">
              <a:lnSpc>
                <a:spcPct val="100000"/>
              </a:lnSpc>
              <a:spcBef>
                <a:spcPts val="0"/>
              </a:spcBef>
              <a:spcAft>
                <a:spcPts val="0"/>
              </a:spcAft>
              <a:buClr>
                <a:schemeClr val="dk1"/>
              </a:buClr>
              <a:buSzPts val="1100"/>
              <a:buFont typeface="Arial"/>
              <a:buNone/>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يقدم خدمات إضافية مجانًا في الحالات التالية:</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Clr>
                <a:schemeClr val="dk1"/>
              </a:buClr>
              <a:buSzPts val="1100"/>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سن التقاعد</a:t>
            </a:r>
          </a:p>
          <a:p>
            <a:pPr marL="285750" indent="-285750">
              <a:lnSpc>
                <a:spcPct val="100000"/>
              </a:lnSpc>
              <a:buClr>
                <a:schemeClr val="dk1"/>
              </a:buClr>
              <a:buSzPts val="1100"/>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الإعاقة أو الأمراض المزمنة</a:t>
            </a:r>
          </a:p>
          <a:p>
            <a:pPr marL="285750" indent="-285750">
              <a:lnSpc>
                <a:spcPct val="100000"/>
              </a:lnSpc>
              <a:buClr>
                <a:schemeClr val="dk1"/>
              </a:buClr>
              <a:buSzPts val="1100"/>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المعاناة من حالة طبية طويلة الأمد</a:t>
            </a:r>
          </a:p>
          <a:p>
            <a:pPr marL="285750" indent="-285750">
              <a:lnSpc>
                <a:spcPct val="100000"/>
              </a:lnSpc>
              <a:buClr>
                <a:schemeClr val="dk1"/>
              </a:buClr>
              <a:buSzPts val="1100"/>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المعاناة من إعاقة سمعية أو بصرية أو احتياجات تواصل إضافية</a:t>
            </a:r>
          </a:p>
          <a:p>
            <a:pPr marL="285750" indent="-285750">
              <a:lnSpc>
                <a:spcPct val="100000"/>
              </a:lnSpc>
              <a:buClr>
                <a:schemeClr val="dk1"/>
              </a:buClr>
              <a:buSzPts val="1100"/>
            </a:pPr>
            <a:r>
              <a:rPr lang="ar-SA">
                <a:solidFill>
                  <a:schemeClr val="dk1"/>
                </a:solidFill>
                <a:latin typeface="Open Sans" panose="020B0606030504020204" pitchFamily="34" charset="0"/>
                <a:ea typeface="Open Sans" panose="020B0606030504020204" pitchFamily="34" charset="0"/>
                <a:cs typeface="Arial" panose="020B0606030504020204" pitchFamily="34" charset="0"/>
              </a:rPr>
              <a:t>الخضوع لوضع ضعيف</a:t>
            </a:r>
          </a:p>
          <a:p>
            <a:pPr marL="0" lvl="0" indent="0" algn="r" rtl="1">
              <a:lnSpc>
                <a:spcPct val="100000"/>
              </a:lnSpc>
              <a:spcBef>
                <a:spcPts val="1200"/>
              </a:spcBef>
              <a:spcAft>
                <a:spcPts val="0"/>
              </a:spcAft>
              <a:buClr>
                <a:schemeClr val="dk1"/>
              </a:buClr>
              <a:buSzPts val="1100"/>
              <a:buFont typeface="Arial"/>
              <a:buNone/>
            </a:pPr>
            <a:r>
              <a:rPr lang="ar-SA">
                <a:solidFill>
                  <a:schemeClr val="dk1"/>
                </a:solidFill>
                <a:highlight>
                  <a:srgbClr val="FFFFFF"/>
                </a:highlight>
                <a:latin typeface="Open Sans" panose="020B0606030504020204" pitchFamily="34" charset="0"/>
                <a:ea typeface="Open Sans" panose="020B0606030504020204" pitchFamily="34" charset="0"/>
                <a:cs typeface="Arial" panose="020B0606030504020204" pitchFamily="34" charset="0"/>
              </a:rPr>
              <a:t>لإضافتك إلى سجل الخدمات ذات الأولوية، اتصل بمورّد الطاقة. يمكنك العثور على تفاصيل الاتصال في فاتورة الطاقة.</a:t>
            </a:r>
          </a:p>
          <a:p>
            <a:pPr marL="0" lvl="0" indent="0" algn="l" rtl="0">
              <a:spcBef>
                <a:spcPts val="1200"/>
              </a:spcBef>
              <a:spcAft>
                <a:spcPts val="160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42" name="Google Shape;142;p25" descr="C:\Users\ihutchinson.NEA\Documents\Grainge Photography_d9956_009.jpg"/>
          <p:cNvPicPr preferRelativeResize="0"/>
          <p:nvPr/>
        </p:nvPicPr>
        <p:blipFill rotWithShape="1">
          <a:blip r:embed="rId3">
            <a:alphaModFix/>
          </a:blip>
          <a:srcRect/>
          <a:stretch/>
        </p:blipFill>
        <p:spPr>
          <a:xfrm>
            <a:off x="499690" y="286075"/>
            <a:ext cx="1422400" cy="1790700"/>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286075"/>
            <a:ext cx="8520600" cy="572700"/>
          </a:xfrm>
          <a:prstGeom prst="rect">
            <a:avLst/>
          </a:prstGeom>
        </p:spPr>
        <p:txBody>
          <a:bodyPr spcFirstLastPara="1" wrap="square" lIns="91425" tIns="91425" rIns="91425" bIns="91425" anchor="t" anchorCtr="0">
            <a:noAutofit/>
          </a:bodyPr>
          <a:lstStyle/>
          <a:p>
            <a:pPr marL="0" lvl="0" indent="0" algn="r" rtl="1">
              <a:lnSpc>
                <a:spcPct val="170000"/>
              </a:lnSpc>
              <a:spcBef>
                <a:spcPts val="0"/>
              </a:spcBef>
              <a:spcAft>
                <a:spcPts val="0"/>
              </a:spcAft>
              <a:buClr>
                <a:schemeClr val="dk1"/>
              </a:buClr>
              <a:buSzPts val="1100"/>
              <a:buFont typeface="Arial"/>
              <a:buNone/>
            </a:pPr>
            <a:r>
              <a:rPr lang="ar-SA" sz="2400" b="1">
                <a:latin typeface="Open Sans" panose="020B0606030504020204" pitchFamily="34" charset="0"/>
                <a:ea typeface="Open Sans" panose="020B0606030504020204" pitchFamily="34" charset="0"/>
                <a:cs typeface="Arial" panose="020B0606030504020204" pitchFamily="34" charset="0"/>
              </a:rPr>
              <a:t>هل تعاني من أجل دفع الفواتير؟</a:t>
            </a:r>
          </a:p>
        </p:txBody>
      </p:sp>
      <p:sp>
        <p:nvSpPr>
          <p:cNvPr id="141" name="Google Shape;141;p25"/>
          <p:cNvSpPr txBox="1">
            <a:spLocks noGrp="1"/>
          </p:cNvSpPr>
          <p:nvPr>
            <p:ph type="body" idx="1"/>
          </p:nvPr>
        </p:nvSpPr>
        <p:spPr>
          <a:xfrm>
            <a:off x="311700" y="1005839"/>
            <a:ext cx="8520600" cy="3269335"/>
          </a:xfrm>
          <a:prstGeom prst="rect">
            <a:avLst/>
          </a:prstGeom>
        </p:spPr>
        <p:txBody>
          <a:bodyPr spcFirstLastPara="1" wrap="square" lIns="91425" tIns="91425" rIns="91425" bIns="91425" anchor="t" anchorCtr="0">
            <a:noAutofit/>
          </a:bodyPr>
          <a:lstStyle/>
          <a:p>
            <a:pPr marL="0" lvl="0" indent="0">
              <a:lnSpc>
                <a:spcPct val="100000"/>
              </a:lnSpc>
              <a:spcBef>
                <a:spcPts val="1200"/>
              </a:spcBef>
              <a:spcAft>
                <a:spcPts val="1600"/>
              </a:spcAft>
              <a:buNone/>
            </a:pPr>
            <a:r>
              <a:rPr lang="ar-SA" sz="1400">
                <a:solidFill>
                  <a:schemeClr val="tx1"/>
                </a:solidFill>
                <a:latin typeface="Open Sans" panose="020B0606030504020204" pitchFamily="34" charset="0"/>
                <a:ea typeface="Open Sans" panose="020B0606030504020204" pitchFamily="34" charset="0"/>
                <a:cs typeface="Arial" panose="020B0606030504020204" pitchFamily="34" charset="0"/>
              </a:rPr>
              <a:t>لا تتجاهل - اتصل بالمورّد لمناقشة خيارات الدفع.</a:t>
            </a:r>
          </a:p>
          <a:p>
            <a:pPr marL="0" lvl="0" indent="0">
              <a:lnSpc>
                <a:spcPct val="100000"/>
              </a:lnSpc>
              <a:spcBef>
                <a:spcPts val="1200"/>
              </a:spcBef>
              <a:spcAft>
                <a:spcPts val="1600"/>
              </a:spcAft>
              <a:buNone/>
            </a:pPr>
            <a:r>
              <a:rPr lang="ar-SA" sz="1400">
                <a:solidFill>
                  <a:schemeClr val="tx1"/>
                </a:solidFill>
                <a:latin typeface="Open Sans" panose="020B0606030504020204" pitchFamily="34" charset="0"/>
                <a:ea typeface="Open Sans" panose="020B0606030504020204" pitchFamily="34" charset="0"/>
                <a:cs typeface="Arial" panose="020B0606030504020204" pitchFamily="34" charset="0"/>
              </a:rPr>
              <a:t>يُرجى الاطلاع على الإرشادات على موقعنا الإلكتروني: </a:t>
            </a:r>
            <a:r>
              <a:rPr lang="en-GB" sz="1400">
                <a:solidFill>
                  <a:schemeClr val="tx1"/>
                </a:solidFill>
                <a:latin typeface="Open Sans" panose="020B0606030504020204" pitchFamily="34" charset="0"/>
                <a:ea typeface="Open Sans" panose="020B0606030504020204" pitchFamily="34" charset="0"/>
                <a:cs typeface="Arial" panose="020B0606030504020204" pitchFamily="34" charset="0"/>
                <a:hlinkClick r:id="rId3"/>
              </a:rPr>
              <a:t>https://www.citizensadvice.org.uk/consumer/energy/energy-supply/</a:t>
            </a:r>
          </a:p>
          <a:p>
            <a:pPr marL="0" lvl="0" indent="0">
              <a:lnSpc>
                <a:spcPct val="100000"/>
              </a:lnSpc>
              <a:spcBef>
                <a:spcPts val="1200"/>
              </a:spcBef>
              <a:spcAft>
                <a:spcPts val="1600"/>
              </a:spcAft>
              <a:buNone/>
            </a:pPr>
            <a:r>
              <a:rPr lang="ar-SA" sz="1400">
                <a:solidFill>
                  <a:schemeClr val="tx1"/>
                </a:solidFill>
              </a:rPr>
              <a:t>يقدم بعض المورّدين منحًا للمساعدة إذا كنت مدينًا. ولست مضطرًا لأن تكون عميلاً.</a:t>
            </a:r>
          </a:p>
          <a:p>
            <a:r>
              <a:rPr lang="ar-SA" sz="1400"/>
              <a:t> صندوق </a:t>
            </a:r>
            <a:r>
              <a:rPr lang="en-GB" sz="1400"/>
              <a:t>British Gas Energy Trust</a:t>
            </a:r>
            <a:r>
              <a:rPr lang="ar-SA" sz="1400"/>
              <a:t> - </a:t>
            </a:r>
            <a:r>
              <a:rPr lang="ar-SA" sz="1400">
                <a:hlinkClick r:id="rId4"/>
              </a:rPr>
              <a:t>تقدّم بطلب للحصول على منحة على موقع صندوق </a:t>
            </a:r>
            <a:r>
              <a:rPr lang="en-GB" sz="1400">
                <a:hlinkClick r:id="rId4"/>
              </a:rPr>
              <a:t>British Gas Energy Trust</a:t>
            </a:r>
          </a:p>
          <a:p>
            <a:r>
              <a:rPr lang="ar-SA" sz="1400"/>
              <a:t>صندوق </a:t>
            </a:r>
            <a:r>
              <a:rPr lang="en-GB" sz="1400"/>
              <a:t>Scottish Power Hardship</a:t>
            </a:r>
            <a:r>
              <a:rPr lang="ar-SA" sz="1400"/>
              <a:t> - </a:t>
            </a:r>
            <a:r>
              <a:rPr lang="ar-SA" sz="1400">
                <a:hlinkClick r:id="rId5"/>
              </a:rPr>
              <a:t>تقدّم بطلب للحصول على منحة على موقع </a:t>
            </a:r>
            <a:r>
              <a:rPr lang="en-GB" sz="1400">
                <a:hlinkClick r:id="rId5"/>
              </a:rPr>
              <a:t>Scottish Power Hardship Fund</a:t>
            </a:r>
          </a:p>
          <a:p>
            <a:r>
              <a:rPr lang="ar-SA" sz="1400"/>
              <a:t>صندوق </a:t>
            </a:r>
            <a:r>
              <a:rPr lang="en-GB" sz="1400"/>
              <a:t>Ovo Energy Fund</a:t>
            </a:r>
            <a:r>
              <a:rPr lang="ar-SA" sz="1400"/>
              <a:t> - </a:t>
            </a:r>
            <a:r>
              <a:rPr lang="ar-SA" sz="1400">
                <a:hlinkClick r:id="rId6"/>
              </a:rPr>
              <a:t>تقدّم بطلب للحصول على منحة على موقع صندوق </a:t>
            </a:r>
            <a:r>
              <a:rPr lang="en-GB" sz="1400">
                <a:hlinkClick r:id="rId6"/>
              </a:rPr>
              <a:t>Ovo Energy Fund</a:t>
            </a:r>
          </a:p>
          <a:p>
            <a:r>
              <a:rPr lang="ar-SA" sz="1400"/>
              <a:t>صندوق </a:t>
            </a:r>
            <a:r>
              <a:rPr lang="en-GB" sz="1400"/>
              <a:t>E.ON Energy Fund</a:t>
            </a:r>
            <a:r>
              <a:rPr lang="ar-SA" sz="1400"/>
              <a:t> - </a:t>
            </a:r>
            <a:r>
              <a:rPr lang="ar-SA" sz="1400">
                <a:hlinkClick r:id="rId7"/>
              </a:rPr>
              <a:t>تقدّم بطلب للحصول على منحة على موقع صندوق </a:t>
            </a:r>
            <a:r>
              <a:rPr lang="en-GB" sz="1400">
                <a:hlinkClick r:id="rId7"/>
              </a:rPr>
              <a:t>E.ON Energy Fund</a:t>
            </a:r>
          </a:p>
          <a:p>
            <a:r>
              <a:rPr lang="ar-SA" sz="1400"/>
              <a:t>صندوق </a:t>
            </a:r>
            <a:r>
              <a:rPr lang="en-GB" sz="1400"/>
              <a:t>E.ON Next Energy Fund</a:t>
            </a:r>
            <a:r>
              <a:rPr lang="ar-SA" sz="1400"/>
              <a:t> - </a:t>
            </a:r>
            <a:r>
              <a:rPr lang="ar-SA" sz="1400">
                <a:hlinkClick r:id="rId8"/>
              </a:rPr>
              <a:t>تقدّم بطلب للحصول على منحة على موقع صندوق </a:t>
            </a:r>
            <a:r>
              <a:rPr lang="en-GB" sz="1400">
                <a:hlinkClick r:id="rId8"/>
              </a:rPr>
              <a:t>E.ON Next Energy Fund</a:t>
            </a:r>
          </a:p>
          <a:p>
            <a:r>
              <a:rPr lang="ar-SA" sz="1400"/>
              <a:t>صندوق </a:t>
            </a:r>
            <a:r>
              <a:rPr lang="en-GB" sz="1400"/>
              <a:t>EDF Energy Customer Support Fund</a:t>
            </a:r>
            <a:r>
              <a:rPr lang="ar-SA" sz="1400"/>
              <a:t> - </a:t>
            </a:r>
            <a:r>
              <a:rPr lang="ar-SA" sz="1400">
                <a:hlinkClick r:id="rId9"/>
              </a:rPr>
              <a:t>تقدّم بطلب للحصول على منحة على موقع صندوق </a:t>
            </a:r>
            <a:r>
              <a:rPr lang="en-GB" sz="1400">
                <a:hlinkClick r:id="rId9"/>
              </a:rPr>
              <a:t>EDF Energy Customer Support Fund</a:t>
            </a:r>
          </a:p>
          <a:p>
            <a:pPr marL="285750" indent="-285750">
              <a:spcBef>
                <a:spcPts val="1200"/>
              </a:spcBef>
              <a:spcAft>
                <a:spcPts val="1600"/>
              </a:spcAft>
            </a:pPr>
            <a:endParaRPr lang="en-GB" dirty="0"/>
          </a:p>
          <a:p>
            <a:pPr marL="285750" indent="-285750">
              <a:spcBef>
                <a:spcPts val="1200"/>
              </a:spcBef>
              <a:spcAft>
                <a:spcPts val="1600"/>
              </a:spcAft>
            </a:pPr>
            <a:endParaRP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325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1">
              <a:lnSpc>
                <a:spcPct val="170000"/>
              </a:lnSpc>
              <a:spcBef>
                <a:spcPts val="0"/>
              </a:spcBef>
              <a:spcAft>
                <a:spcPts val="1200"/>
              </a:spcAft>
              <a:buClr>
                <a:schemeClr val="dk1"/>
              </a:buClr>
              <a:buSzPts val="1100"/>
              <a:buFont typeface="Arial"/>
              <a:buNone/>
            </a:pPr>
            <a:r>
              <a:rPr lang="ar-SA" sz="2400" b="1">
                <a:highlight>
                  <a:srgbClr val="FFFFFF"/>
                </a:highlight>
                <a:latin typeface="Open Sans" panose="020B0606030504020204" pitchFamily="34" charset="0"/>
                <a:ea typeface="Open Sans" panose="020B0606030504020204" pitchFamily="34" charset="0"/>
                <a:cs typeface="Arial" panose="020B0606030504020204" pitchFamily="34" charset="0"/>
              </a:rPr>
              <a:t>التزام شركة الطاقة</a:t>
            </a: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r" rtl="1">
              <a:lnSpc>
                <a:spcPct val="170000"/>
              </a:lnSpc>
              <a:spcBef>
                <a:spcPts val="0"/>
              </a:spcBef>
              <a:spcAft>
                <a:spcPts val="0"/>
              </a:spcAft>
              <a:buClr>
                <a:schemeClr val="dk1"/>
              </a:buClr>
              <a:buSzPts val="1800"/>
              <a:buChar char="●"/>
            </a:pPr>
            <a:r>
              <a:rPr lang="ar-SA">
                <a:solidFill>
                  <a:schemeClr val="dk1"/>
                </a:solidFill>
                <a:highlight>
                  <a:srgbClr val="FFFFFF"/>
                </a:highlight>
                <a:latin typeface="Open Sans" panose="020B0606030504020204" pitchFamily="34" charset="0"/>
                <a:ea typeface="Open Sans" panose="020B0606030504020204" pitchFamily="34" charset="0"/>
                <a:cs typeface="Arial" panose="020B0606030504020204" pitchFamily="34" charset="0"/>
              </a:rPr>
              <a:t>يقدّم منحًا لكفاءة الغلايات وعزل الجدران والفجوات</a:t>
            </a:r>
          </a:p>
          <a:p>
            <a:pPr marL="457200" lvl="0" indent="-342900" algn="r" rtl="1">
              <a:lnSpc>
                <a:spcPct val="170000"/>
              </a:lnSpc>
              <a:spcBef>
                <a:spcPts val="0"/>
              </a:spcBef>
              <a:spcAft>
                <a:spcPts val="0"/>
              </a:spcAft>
              <a:buClr>
                <a:schemeClr val="dk1"/>
              </a:buClr>
              <a:buSzPts val="1800"/>
              <a:buChar char="●"/>
            </a:pPr>
            <a:r>
              <a:rPr lang="ar-SA">
                <a:solidFill>
                  <a:schemeClr val="dk1"/>
                </a:solidFill>
                <a:highlight>
                  <a:srgbClr val="FFFFFF"/>
                </a:highlight>
                <a:latin typeface="Open Sans" panose="020B0606030504020204" pitchFamily="34" charset="0"/>
                <a:ea typeface="Open Sans" panose="020B0606030504020204" pitchFamily="34" charset="0"/>
                <a:cs typeface="Arial" panose="020B0606030504020204" pitchFamily="34" charset="0"/>
              </a:rPr>
              <a:t>متوفر للأشخاص الذين يتلقون مزايا معينة</a:t>
            </a:r>
          </a:p>
          <a:p>
            <a:pPr lvl="0">
              <a:lnSpc>
                <a:spcPct val="100000"/>
              </a:lnSpc>
              <a:buClr>
                <a:schemeClr val="dk1"/>
              </a:buClr>
            </a:pPr>
            <a:r>
              <a:rPr lang="ar-SA">
                <a:solidFill>
                  <a:schemeClr val="dk1"/>
                </a:solidFill>
                <a:highlight>
                  <a:srgbClr val="FFFFFF"/>
                </a:highlight>
                <a:latin typeface="Open Sans" panose="020B0606030504020204" pitchFamily="34" charset="0"/>
                <a:ea typeface="Open Sans" panose="020B0606030504020204" pitchFamily="34" charset="0"/>
                <a:cs typeface="Arial" panose="020B0606030504020204" pitchFamily="34" charset="0"/>
              </a:rPr>
              <a:t>تحقق مع السلطة المحلية لمعرفة ما إذا كانت توفر "مرونة محلية لالتزام شركة الطاقة" - متاحة في حالة انخفاض الدخل أو المعاناة من حالة صحية - تختلف الخطط</a:t>
            </a:r>
          </a:p>
        </p:txBody>
      </p:sp>
      <p:pic>
        <p:nvPicPr>
          <p:cNvPr id="149" name="Google Shape;149;p26"/>
          <p:cNvPicPr preferRelativeResize="0"/>
          <p:nvPr/>
        </p:nvPicPr>
        <p:blipFill rotWithShape="1">
          <a:blip r:embed="rId3">
            <a:alphaModFix/>
          </a:blip>
          <a:srcRect/>
          <a:stretch/>
        </p:blipFill>
        <p:spPr>
          <a:xfrm>
            <a:off x="7521025" y="143837"/>
            <a:ext cx="1311275" cy="1801812"/>
          </a:xfrm>
          <a:prstGeom prst="rect">
            <a:avLst/>
          </a:prstGeom>
          <a:noFill/>
          <a:ln w="15875" cap="flat" cmpd="sng">
            <a:solidFill>
              <a:srgbClr val="000000"/>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SA">
                <a:latin typeface="Open Sans" panose="020B0606030504020204" pitchFamily="34" charset="0"/>
                <a:ea typeface="Open Sans" panose="020B0606030504020204" pitchFamily="34" charset="0"/>
                <a:cs typeface="Arial" panose="020B0606030504020204" pitchFamily="34" charset="0"/>
              </a:rPr>
              <a:t>الخطط المحلية</a:t>
            </a:r>
          </a:p>
        </p:txBody>
      </p:sp>
      <p:sp>
        <p:nvSpPr>
          <p:cNvPr id="155" name="Google Shape;155;p27"/>
          <p:cNvSpPr txBox="1">
            <a:spLocks noGrp="1"/>
          </p:cNvSpPr>
          <p:nvPr>
            <p:ph type="body" idx="1"/>
          </p:nvPr>
        </p:nvSpPr>
        <p:spPr>
          <a:xfrm>
            <a:off x="170383" y="1202351"/>
            <a:ext cx="8520600" cy="3416400"/>
          </a:xfrm>
          <a:prstGeom prst="rect">
            <a:avLst/>
          </a:prstGeom>
        </p:spPr>
        <p:txBody>
          <a:bodyPr spcFirstLastPara="1" wrap="square" lIns="91425" tIns="91425" rIns="91425" bIns="91425" anchor="t" anchorCtr="0">
            <a:noAutofit/>
          </a:bodyPr>
          <a:lstStyle/>
          <a:p>
            <a:pPr marL="114300" lvl="0" indent="0">
              <a:buClr>
                <a:srgbClr val="FF0000"/>
              </a:buClr>
              <a:buNone/>
            </a:pPr>
            <a:r>
              <a:rPr lang="ar-SA" b="1" dirty="0">
                <a:solidFill>
                  <a:schemeClr val="tx1"/>
                </a:solidFill>
                <a:latin typeface="Open Sans" panose="020B0606030504020204" pitchFamily="34" charset="0"/>
                <a:ea typeface="Open Sans" panose="020B0606030504020204" pitchFamily="34" charset="0"/>
                <a:cs typeface="Arial" panose="020B0606030504020204" pitchFamily="34" charset="0"/>
              </a:rPr>
              <a:t>شراكة خدمات الطاقة المحلية</a:t>
            </a:r>
          </a:p>
          <a:p>
            <a:pPr marL="114300" lvl="0" indent="0">
              <a:buClr>
                <a:srgbClr val="FF0000"/>
              </a:buClr>
              <a:buNone/>
            </a:pPr>
            <a:r>
              <a:rPr lang="ar-SA" dirty="0">
                <a:solidFill>
                  <a:schemeClr val="tx1"/>
                </a:solidFill>
                <a:latin typeface="Open Sans" panose="020B0606030504020204" pitchFamily="34" charset="0"/>
                <a:ea typeface="Open Sans" panose="020B0606030504020204" pitchFamily="34" charset="0"/>
                <a:cs typeface="Arial" panose="020B0606030504020204" pitchFamily="34" charset="0"/>
              </a:rPr>
              <a:t>تقدم شراكة خدمات الطاقة المحلية للمقيمين خدمة مجانية للطاقة والميزانية. ستتمكن الأسر المؤهلة من الاستفادة من زيارة منزلية من مستشاري طاقة منزلية مؤهلين. إذا كنت مؤهلاً للترتيب لإجراء زيارة منزلية مجانية، فاتصل بالهاتف المجاني على الرقم</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0800 060 7657</a:t>
            </a:r>
            <a:r>
              <a:rPr lang="ar-SA" dirty="0">
                <a:solidFill>
                  <a:schemeClr val="tx1"/>
                </a:solidFill>
                <a:latin typeface="Open Sans" panose="020B0606030504020204" pitchFamily="34" charset="0"/>
                <a:ea typeface="Open Sans" panose="020B0606030504020204" pitchFamily="34" charset="0"/>
                <a:cs typeface="Arial" panose="020B0606030504020204" pitchFamily="34" charset="0"/>
              </a:rPr>
              <a:t>.</a:t>
            </a:r>
          </a:p>
          <a:p>
            <a:pPr marL="114300" lvl="0" indent="0">
              <a:buClr>
                <a:srgbClr val="FF0000"/>
              </a:buClr>
              <a:buNone/>
            </a:pPr>
            <a:r>
              <a:rPr lang="ar-SA" dirty="0">
                <a:solidFill>
                  <a:schemeClr val="tx1"/>
                </a:solidFill>
                <a:latin typeface="Open Sans" panose="020B0606030504020204" pitchFamily="34" charset="0"/>
                <a:ea typeface="Open Sans" panose="020B0606030504020204" pitchFamily="34" charset="0"/>
                <a:cs typeface="Arial" panose="020B0606030504020204" pitchFamily="34" charset="0"/>
              </a:rPr>
              <a:t>طالِع الموقع الإلكتروني </a:t>
            </a:r>
            <a:r>
              <a:rPr lang="en-GB" dirty="0">
                <a:solidFill>
                  <a:schemeClr val="tx1"/>
                </a:solidFill>
                <a:latin typeface="Open Sans" panose="020B0606030504020204" pitchFamily="34" charset="0"/>
                <a:ea typeface="Open Sans" panose="020B0606030504020204" pitchFamily="34" charset="0"/>
                <a:cs typeface="Arial" panose="020B0606030504020204" pitchFamily="34" charset="0"/>
                <a:hlinkClick r:id="rId3"/>
              </a:rPr>
              <a:t>https://applyforleap.org.uk/eligibility/</a:t>
            </a:r>
          </a:p>
          <a:p>
            <a:pPr marL="114300" lvl="0" indent="0">
              <a:buClr>
                <a:srgbClr val="FF0000"/>
              </a:buClr>
              <a:buNone/>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 lvl="0" indent="0">
              <a:buClr>
                <a:srgbClr val="FF0000"/>
              </a:buClr>
              <a:buNone/>
            </a:pPr>
            <a:r>
              <a:rPr lang="ar-SA" b="1" dirty="0">
                <a:solidFill>
                  <a:schemeClr val="tx1"/>
                </a:solidFill>
                <a:latin typeface="Open Sans" panose="020B0606030504020204" pitchFamily="34" charset="0"/>
                <a:ea typeface="Open Sans" panose="020B0606030504020204" pitchFamily="34" charset="0"/>
                <a:cs typeface="Arial" panose="020B0606030504020204" pitchFamily="34" charset="0"/>
              </a:rPr>
              <a:t>منازل أكثر دفئًا</a:t>
            </a:r>
          </a:p>
          <a:p>
            <a:pPr marL="114300" lvl="0" indent="0">
              <a:buClr>
                <a:srgbClr val="FF0000"/>
              </a:buClr>
              <a:buNone/>
            </a:pPr>
            <a:r>
              <a:rPr lang="ar-SA" dirty="0">
                <a:solidFill>
                  <a:schemeClr val="tx1"/>
                </a:solidFill>
                <a:latin typeface="Open Sans" panose="020B0606030504020204" pitchFamily="34" charset="0"/>
                <a:ea typeface="Open Sans" panose="020B0606030504020204" pitchFamily="34" charset="0"/>
                <a:cs typeface="Arial" panose="020B0606030504020204" pitchFamily="34" charset="0"/>
              </a:rPr>
              <a:t>قد يكون السكان ذوو الدخل المنخفض والذين يعيشون في منازل تصعب تدفئتها مؤهلين للحصول على تدابير مموّلة بالكامل مثل توصيل الغاز وتركيب التدفئة المركزية لأول مرة وما إلى ذلك. اتصل بالهاتف المجاني على الرقم </a:t>
            </a:r>
            <a:endParaRPr lang="en-GB" dirty="0">
              <a:solidFill>
                <a:schemeClr val="tx1"/>
              </a:solidFill>
              <a:latin typeface="Open Sans" panose="020B0606030504020204" pitchFamily="34" charset="0"/>
              <a:ea typeface="Open Sans" panose="020B0606030504020204" pitchFamily="34" charset="0"/>
              <a:cs typeface="Arial" panose="020B0606030504020204" pitchFamily="34" charset="0"/>
            </a:endParaRPr>
          </a:p>
          <a:p>
            <a:pPr marL="114300" lvl="0" indent="0">
              <a:buClr>
                <a:srgbClr val="FF0000"/>
              </a:buClr>
              <a:buNone/>
            </a:pP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0800 </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038 5737</a:t>
            </a:r>
            <a:endParaRPr lang="ar-SA" dirty="0">
              <a:solidFill>
                <a:schemeClr val="tx1"/>
              </a:solidFill>
              <a:latin typeface="Open Sans" panose="020B0606030504020204" pitchFamily="34" charset="0"/>
              <a:ea typeface="Open Sans" panose="020B0606030504020204" pitchFamily="34" charset="0"/>
              <a:cs typeface="Arial" panose="020B0606030504020204" pitchFamily="34" charset="0"/>
            </a:endParaRPr>
          </a:p>
          <a:p>
            <a:pPr marL="114300" lvl="0" indent="0">
              <a:buClr>
                <a:srgbClr val="FF0000"/>
              </a:buClr>
              <a:buNone/>
            </a:pPr>
            <a:r>
              <a:rPr lang="ar-SA" dirty="0">
                <a:solidFill>
                  <a:schemeClr val="tx1"/>
                </a:solidFill>
                <a:latin typeface="Open Sans" panose="020B0606030504020204" pitchFamily="34" charset="0"/>
                <a:ea typeface="Open Sans" panose="020B0606030504020204" pitchFamily="34" charset="0"/>
                <a:cs typeface="Arial" panose="020B0606030504020204" pitchFamily="34" charset="0"/>
              </a:rPr>
              <a:t>طالِع الموقع الإلكتروني: </a:t>
            </a:r>
            <a:r>
              <a:rPr lang="en-GB" dirty="0">
                <a:solidFill>
                  <a:schemeClr val="tx1"/>
                </a:solidFill>
                <a:latin typeface="Open Sans" panose="020B0606030504020204" pitchFamily="34" charset="0"/>
                <a:ea typeface="Open Sans" panose="020B0606030504020204" pitchFamily="34" charset="0"/>
                <a:cs typeface="Arial" panose="020B0606030504020204" pitchFamily="34" charset="0"/>
                <a:hlinkClick r:id="rId4"/>
              </a:rPr>
              <a:t>https://www.warmerhomes.org.uk/gas-central-heating</a:t>
            </a:r>
          </a:p>
          <a:p>
            <a:pPr marL="114300" lvl="0" indent="0">
              <a:buClr>
                <a:srgbClr val="FF0000"/>
              </a:buClr>
              <a:buNone/>
            </a:pP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Arial"/>
      </a:majorFont>
      <a:minorFont>
        <a:latin typeface="Calibri" panose="020F0502020204030204"/>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3F63F7E9A06841AE3541350D990E02" ma:contentTypeVersion="11" ma:contentTypeDescription="Create a new document." ma:contentTypeScope="" ma:versionID="98595627e17fb3c205e91ae22dc51106">
  <xsd:schema xmlns:xsd="http://www.w3.org/2001/XMLSchema" xmlns:xs="http://www.w3.org/2001/XMLSchema" xmlns:p="http://schemas.microsoft.com/office/2006/metadata/properties" xmlns:ns2="3d81d013-4516-475e-a676-f9f542f1970d" targetNamespace="http://schemas.microsoft.com/office/2006/metadata/properties" ma:root="true" ma:fieldsID="36c0ef5708013755e1778e15e84406b0" ns2:_="">
    <xsd:import namespace="3d81d013-4516-475e-a676-f9f542f197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1d013-4516-475e-a676-f9f542f19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69A6DA-2929-4433-A06E-9315A8F9B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1d013-4516-475e-a676-f9f542f197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8BD96B-5A39-4FB6-9CFB-1F5DD5466822}">
  <ds:schemaRefs>
    <ds:schemaRef ds:uri="http://schemas.microsoft.com/sharepoint/v3/contenttype/forms"/>
  </ds:schemaRefs>
</ds:datastoreItem>
</file>

<file path=customXml/itemProps3.xml><?xml version="1.0" encoding="utf-8"?>
<ds:datastoreItem xmlns:ds="http://schemas.openxmlformats.org/officeDocument/2006/customXml" ds:itemID="{E793C61C-9080-4356-909E-39E11F2508A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200</TotalTime>
  <Words>1249</Words>
  <Application>Microsoft Office PowerPoint</Application>
  <PresentationFormat>On-screen Show (16:9)</PresentationFormat>
  <Paragraphs>97</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Open Sans</vt:lpstr>
      <vt:lpstr>Eras Demi ITC</vt:lpstr>
      <vt:lpstr>Calibri Light</vt:lpstr>
      <vt:lpstr>Simple Light</vt:lpstr>
      <vt:lpstr>Office Theme</vt:lpstr>
      <vt:lpstr>شبكة كبيرة لتوفير الطاقة</vt:lpstr>
      <vt:lpstr>يمكن أن يقلل التسوق من تكاليف الطاقة </vt:lpstr>
      <vt:lpstr>في حالة توقف المورّد عن التداول </vt:lpstr>
      <vt:lpstr>خطة الخصم لتدفئة المنازل</vt:lpstr>
      <vt:lpstr>سجل الخدمات ذات الأولوية </vt:lpstr>
      <vt:lpstr>هل تعاني من أجل دفع الفواتير؟</vt:lpstr>
      <vt:lpstr>التزام شركة الطاقة</vt:lpstr>
      <vt:lpstr>الخطط المحلية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Energy Saving Network</dc:title>
  <dc:creator>Dipesh Palana</dc:creator>
  <cp:lastModifiedBy>Canan Mortimer</cp:lastModifiedBy>
  <cp:revision>14</cp:revision>
  <dcterms:modified xsi:type="dcterms:W3CDTF">2022-03-22T15:02:05Z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0x010100133F63F7E9A06841AE3541350D990E02</vt:lpwstr>
  </property>
</Properties>
</file>