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8" r:id="rId2"/>
    <p:sldId id="300" r:id="rId3"/>
    <p:sldId id="301" r:id="rId4"/>
    <p:sldId id="287" r:id="rId5"/>
    <p:sldId id="276" r:id="rId6"/>
    <p:sldId id="314" r:id="rId7"/>
    <p:sldId id="298" r:id="rId8"/>
    <p:sldId id="280" r:id="rId9"/>
    <p:sldId id="282" r:id="rId10"/>
    <p:sldId id="291" r:id="rId11"/>
    <p:sldId id="302" r:id="rId12"/>
    <p:sldId id="303" r:id="rId13"/>
    <p:sldId id="268" r:id="rId14"/>
    <p:sldId id="304" r:id="rId15"/>
    <p:sldId id="305" r:id="rId16"/>
    <p:sldId id="294" r:id="rId17"/>
    <p:sldId id="277" r:id="rId18"/>
    <p:sldId id="308" r:id="rId19"/>
    <p:sldId id="299" r:id="rId20"/>
    <p:sldId id="306" r:id="rId21"/>
    <p:sldId id="307" r:id="rId22"/>
    <p:sldId id="279" r:id="rId23"/>
    <p:sldId id="310" r:id="rId24"/>
    <p:sldId id="311" r:id="rId25"/>
    <p:sldId id="312" r:id="rId26"/>
    <p:sldId id="313" r:id="rId27"/>
    <p:sldId id="285" r:id="rId28"/>
    <p:sldId id="267"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BDDE"/>
    <a:srgbClr val="0057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3" autoAdjust="0"/>
    <p:restoredTop sz="73271" autoAdjust="0"/>
  </p:normalViewPr>
  <p:slideViewPr>
    <p:cSldViewPr snapToGrid="0">
      <p:cViewPr varScale="1">
        <p:scale>
          <a:sx n="65" d="100"/>
          <a:sy n="65" d="100"/>
        </p:scale>
        <p:origin x="1315" y="43"/>
      </p:cViewPr>
      <p:guideLst/>
    </p:cSldViewPr>
  </p:slideViewPr>
  <p:notesTextViewPr>
    <p:cViewPr>
      <p:scale>
        <a:sx n="1" d="1"/>
        <a:sy n="1" d="1"/>
      </p:scale>
      <p:origin x="0" y="0"/>
    </p:cViewPr>
  </p:notesTextViewPr>
  <p:notesViewPr>
    <p:cSldViewPr snapToGrid="0">
      <p:cViewPr varScale="1">
        <p:scale>
          <a:sx n="86" d="100"/>
          <a:sy n="86" d="100"/>
        </p:scale>
        <p:origin x="3134" y="8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074AA1-C1CE-4D44-AAC7-4C97204FED8B}" type="datetimeFigureOut">
              <a:rPr lang="en-GB" smtClean="0"/>
              <a:t>27/04/2022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D981AA-9015-4A8F-BB3C-1C6427EFB87C}" type="slidenum">
              <a:rPr lang="en-GB" smtClean="0"/>
              <a:t>‹#›</a:t>
            </a:fld>
            <a:endParaRPr lang="en-GB"/>
          </a:p>
        </p:txBody>
      </p:sp>
    </p:spTree>
    <p:extLst>
      <p:ext uri="{BB962C8B-B14F-4D97-AF65-F5344CB8AC3E}">
        <p14:creationId xmlns:p14="http://schemas.microsoft.com/office/powerpoint/2010/main" val="156594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contact.org.uk/advice-and-support/resource-library/parent-guide-disability-living-allowance-claiming-the-higher-rate-mobility-component-for-children-with-learning-disabilities-and-autism-spectrum-disorders/"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defRPr/>
            </a:pPr>
            <a:endParaRPr lang="en-GB" altLang="en-US" dirty="0"/>
          </a:p>
        </p:txBody>
      </p:sp>
      <p:sp>
        <p:nvSpPr>
          <p:cNvPr id="4" name="Slide Number Placeholder 3"/>
          <p:cNvSpPr>
            <a:spLocks noGrp="1"/>
          </p:cNvSpPr>
          <p:nvPr>
            <p:ph type="sldNum" sz="quarter" idx="5"/>
          </p:nvPr>
        </p:nvSpPr>
        <p:spPr/>
        <p:txBody>
          <a:bodyPr/>
          <a:lstStyle/>
          <a:p>
            <a:pPr>
              <a:defRPr/>
            </a:pPr>
            <a:fld id="{141AD95E-0A4D-475F-90EA-987B1902808B}" type="slidenum">
              <a:rPr lang="en-GB" smtClean="0"/>
              <a:pPr>
                <a:defRPr/>
              </a:pPr>
              <a:t>1</a:t>
            </a:fld>
            <a:endParaRPr lang="en-GB" dirty="0"/>
          </a:p>
        </p:txBody>
      </p:sp>
    </p:spTree>
    <p:extLst>
      <p:ext uri="{BB962C8B-B14F-4D97-AF65-F5344CB8AC3E}">
        <p14:creationId xmlns:p14="http://schemas.microsoft.com/office/powerpoint/2010/main" val="14849378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form is available online here: https://www.gov.uk/government/publications/disability-living-allowance-for-children-claim-form </a:t>
            </a:r>
          </a:p>
          <a:p>
            <a:r>
              <a:rPr lang="en-GB" dirty="0"/>
              <a:t>It needs to be printed and signed before being sent to the DWP</a:t>
            </a:r>
          </a:p>
          <a:p>
            <a:r>
              <a:rPr lang="en-GB" dirty="0"/>
              <a:t>It is long at 40 pages but there is support available to complete it</a:t>
            </a:r>
          </a:p>
          <a:p>
            <a:r>
              <a:rPr lang="en-GB" dirty="0"/>
              <a:t>It is useful to complete a diary of your child’s needs before you start as the form requires consideration of time for aspects of daily tasks </a:t>
            </a:r>
            <a:r>
              <a:rPr lang="en-GB" dirty="0" err="1"/>
              <a:t>eg</a:t>
            </a:r>
            <a:r>
              <a:rPr lang="en-GB" dirty="0"/>
              <a:t> feeding so be mindful of how long it takes you to feed / settle / shower your child </a:t>
            </a:r>
          </a:p>
          <a:p>
            <a:r>
              <a:rPr lang="en-GB" dirty="0"/>
              <a:t>Take your time and complete over a number of days if necessary </a:t>
            </a:r>
          </a:p>
          <a:p>
            <a:r>
              <a:rPr lang="en-GB" dirty="0"/>
              <a:t>There are some tips here: https://contact.org.uk/help-for-families/information-advice-services/benefits-financial-help/benefits-and-tax-credits/disability-living-allowance/tips-on-completing-the-dla-form</a:t>
            </a:r>
          </a:p>
        </p:txBody>
      </p:sp>
      <p:sp>
        <p:nvSpPr>
          <p:cNvPr id="4" name="Slide Number Placeholder 3"/>
          <p:cNvSpPr>
            <a:spLocks noGrp="1"/>
          </p:cNvSpPr>
          <p:nvPr>
            <p:ph type="sldNum" sz="quarter" idx="10"/>
          </p:nvPr>
        </p:nvSpPr>
        <p:spPr/>
        <p:txBody>
          <a:bodyPr/>
          <a:lstStyle/>
          <a:p>
            <a:fld id="{F1D981AA-9015-4A8F-BB3C-1C6427EFB87C}" type="slidenum">
              <a:rPr lang="en-GB" smtClean="0"/>
              <a:t>11</a:t>
            </a:fld>
            <a:endParaRPr lang="en-GB"/>
          </a:p>
        </p:txBody>
      </p:sp>
    </p:spTree>
    <p:extLst>
      <p:ext uri="{BB962C8B-B14F-4D97-AF65-F5344CB8AC3E}">
        <p14:creationId xmlns:p14="http://schemas.microsoft.com/office/powerpoint/2010/main" val="7016505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solidFill>
                <a:srgbClr val="FF0000"/>
              </a:solidFill>
            </a:endParaRPr>
          </a:p>
        </p:txBody>
      </p:sp>
      <p:sp>
        <p:nvSpPr>
          <p:cNvPr id="4" name="Slide Number Placeholder 3"/>
          <p:cNvSpPr>
            <a:spLocks noGrp="1"/>
          </p:cNvSpPr>
          <p:nvPr>
            <p:ph type="sldNum" sz="quarter" idx="10"/>
          </p:nvPr>
        </p:nvSpPr>
        <p:spPr/>
        <p:txBody>
          <a:bodyPr/>
          <a:lstStyle/>
          <a:p>
            <a:fld id="{F1D981AA-9015-4A8F-BB3C-1C6427EFB87C}" type="slidenum">
              <a:rPr lang="en-GB" smtClean="0"/>
              <a:t>13</a:t>
            </a:fld>
            <a:endParaRPr lang="en-GB"/>
          </a:p>
        </p:txBody>
      </p:sp>
    </p:spTree>
    <p:extLst>
      <p:ext uri="{BB962C8B-B14F-4D97-AF65-F5344CB8AC3E}">
        <p14:creationId xmlns:p14="http://schemas.microsoft.com/office/powerpoint/2010/main" val="39403418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person making the decision is not a medical person. Use simple language in your answers. You should describe your child’s condition, but you do not have to use medical terms. The important thing is to describe how the condition affects your child’s daily life.</a:t>
            </a:r>
          </a:p>
          <a:p>
            <a:endParaRPr lang="en-GB" dirty="0"/>
          </a:p>
          <a:p>
            <a:r>
              <a:rPr lang="en-GB" dirty="0"/>
              <a:t>The DWP will compare your child with a non-disabled child of the same age. Concentrate on your child’s additional needs. </a:t>
            </a:r>
          </a:p>
        </p:txBody>
      </p:sp>
      <p:sp>
        <p:nvSpPr>
          <p:cNvPr id="4" name="Slide Number Placeholder 3"/>
          <p:cNvSpPr>
            <a:spLocks noGrp="1"/>
          </p:cNvSpPr>
          <p:nvPr>
            <p:ph type="sldNum" sz="quarter" idx="10"/>
          </p:nvPr>
        </p:nvSpPr>
        <p:spPr/>
        <p:txBody>
          <a:bodyPr/>
          <a:lstStyle/>
          <a:p>
            <a:fld id="{F1D981AA-9015-4A8F-BB3C-1C6427EFB87C}" type="slidenum">
              <a:rPr lang="en-GB" smtClean="0"/>
              <a:t>16</a:t>
            </a:fld>
            <a:endParaRPr lang="en-GB"/>
          </a:p>
        </p:txBody>
      </p:sp>
    </p:spTree>
    <p:extLst>
      <p:ext uri="{BB962C8B-B14F-4D97-AF65-F5344CB8AC3E}">
        <p14:creationId xmlns:p14="http://schemas.microsoft.com/office/powerpoint/2010/main" val="12587019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Evidence should link back to the DLA criteria </a:t>
            </a:r>
          </a:p>
          <a:p>
            <a:endParaRPr lang="en-GB" dirty="0"/>
          </a:p>
          <a:p>
            <a:r>
              <a:rPr lang="en-GB" dirty="0"/>
              <a:t>Send supporting evidence – such as an EHCP if it highlights their support needs</a:t>
            </a:r>
          </a:p>
          <a:p>
            <a:r>
              <a:rPr lang="en-GB" dirty="0"/>
              <a:t>Speak to a teacher at school or other professionals and ask they will write a statement – remember the focus needs to be on what they can’t do </a:t>
            </a:r>
            <a:r>
              <a:rPr lang="en-GB" dirty="0" err="1"/>
              <a:t>eg</a:t>
            </a:r>
            <a:r>
              <a:rPr lang="en-GB" dirty="0"/>
              <a:t> reading and understanding. </a:t>
            </a:r>
          </a:p>
          <a:p>
            <a:r>
              <a:rPr lang="en-GB" dirty="0"/>
              <a:t>Try to link to the DLA criteria  </a:t>
            </a:r>
          </a:p>
          <a:p>
            <a:r>
              <a:rPr lang="en-GB" dirty="0"/>
              <a:t>GP letters– they may charge for a letter.  However you can ask for a patient summary and . Include any medical / mental health assessments that have been completed on your child (if they support your arguments).  Remember though if you disagree with the report only send it if you are explaining what is wrong with the opinion.  </a:t>
            </a:r>
          </a:p>
          <a:p>
            <a:r>
              <a:rPr lang="en-GB" dirty="0"/>
              <a:t>Keep a diary of the support you provide</a:t>
            </a:r>
          </a:p>
          <a:p>
            <a:r>
              <a:rPr lang="en-GB" dirty="0"/>
              <a:t>Ask someone who knows your child well to write a statement – you can also write a statement about the support you provide</a:t>
            </a:r>
          </a:p>
          <a:p>
            <a:r>
              <a:rPr lang="en-GB" dirty="0"/>
              <a:t>If any other services are involved they can write a statement e.g. social services, Portage Team, Physio, Audiology, Autism Team </a:t>
            </a:r>
            <a:r>
              <a:rPr lang="en-GB" dirty="0" err="1"/>
              <a:t>etc</a:t>
            </a:r>
            <a:endParaRPr lang="en-GB" dirty="0"/>
          </a:p>
          <a:p>
            <a:endParaRPr lang="en-GB" dirty="0"/>
          </a:p>
        </p:txBody>
      </p:sp>
      <p:sp>
        <p:nvSpPr>
          <p:cNvPr id="4" name="Slide Number Placeholder 3"/>
          <p:cNvSpPr>
            <a:spLocks noGrp="1"/>
          </p:cNvSpPr>
          <p:nvPr>
            <p:ph type="sldNum" sz="quarter" idx="10"/>
          </p:nvPr>
        </p:nvSpPr>
        <p:spPr/>
        <p:txBody>
          <a:bodyPr/>
          <a:lstStyle/>
          <a:p>
            <a:fld id="{F1D981AA-9015-4A8F-BB3C-1C6427EFB87C}" type="slidenum">
              <a:rPr lang="en-GB" smtClean="0"/>
              <a:t>17</a:t>
            </a:fld>
            <a:endParaRPr lang="en-GB"/>
          </a:p>
        </p:txBody>
      </p:sp>
    </p:spTree>
    <p:extLst>
      <p:ext uri="{BB962C8B-B14F-4D97-AF65-F5344CB8AC3E}">
        <p14:creationId xmlns:p14="http://schemas.microsoft.com/office/powerpoint/2010/main" val="41119839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not a mean-tested benefit, so it does not matter what savings and income you have. However, to ensure you are better off, an extra amount is added to your benefit, sometimes called a ‘carer premium’ or ‘carer amount’. If you are claiming at means-tested benefit and considering claiming Carer’s Allowance, we recommend getting advice about how your benefit will be affected.</a:t>
            </a:r>
          </a:p>
          <a:p>
            <a:endParaRPr lang="en-GB" dirty="0"/>
          </a:p>
          <a:p>
            <a:r>
              <a:rPr lang="en-GB" dirty="0"/>
              <a:t>Carer’s Allowance is £67.60 a week. You can only receive it once even if you are caring for more than one person. It does count as income for the purposes of tax credits and any means-tested benefits you might claim, such as Universal Credit. However to ensure you are better off an extra amount of £37.50 per week known as the ‘carer element’ is added to any means tested benefit you receive.</a:t>
            </a:r>
          </a:p>
          <a:p>
            <a:endParaRPr lang="en-GB" dirty="0"/>
          </a:p>
          <a:p>
            <a:r>
              <a:rPr lang="en-GB" dirty="0"/>
              <a:t>Carer’s Allowance can be backdated in line with the DLA/PIP award, as long as you apply within three months of getting the DLA decision. If you apply later, Carer’s Allowance can only be backdated for three months.</a:t>
            </a:r>
          </a:p>
          <a:p>
            <a:endParaRPr lang="en-GB" dirty="0"/>
          </a:p>
          <a:p>
            <a:r>
              <a:rPr lang="en-GB" dirty="0"/>
              <a:t>Carer’s Allowance can be backdated in line with the DLA/PIP award, as long as you apply within three months of getting the DLA decision. If you apply later, Carer’s Allowance can only be backdated for three months.</a:t>
            </a:r>
          </a:p>
          <a:p>
            <a:endParaRPr lang="en-GB" dirty="0"/>
          </a:p>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F1D981AA-9015-4A8F-BB3C-1C6427EFB87C}" type="slidenum">
              <a:rPr lang="en-GB" smtClean="0"/>
              <a:t>22</a:t>
            </a:fld>
            <a:endParaRPr lang="en-GB"/>
          </a:p>
        </p:txBody>
      </p:sp>
    </p:spTree>
    <p:extLst>
      <p:ext uri="{BB962C8B-B14F-4D97-AF65-F5344CB8AC3E}">
        <p14:creationId xmlns:p14="http://schemas.microsoft.com/office/powerpoint/2010/main" val="20821615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Blue Badge</a:t>
            </a:r>
          </a:p>
          <a:p>
            <a:r>
              <a:rPr lang="en-GB" dirty="0"/>
              <a:t>If your child is over 3 years old and is in receipt of DLA mobility component at the highest rate; or on PIP mobility component for Moving Around at standard rate; or </a:t>
            </a:r>
          </a:p>
          <a:p>
            <a:r>
              <a:rPr lang="en-GB" dirty="0"/>
              <a:t>Registered blind, eligibility is automatic (still need to apply via WSCC £10) </a:t>
            </a:r>
          </a:p>
          <a:p>
            <a:r>
              <a:rPr lang="en-GB" dirty="0"/>
              <a:t>Eligibility is still possible for children who have the following:</a:t>
            </a:r>
          </a:p>
          <a:p>
            <a:r>
              <a:rPr lang="en-GB" dirty="0"/>
              <a:t>Terminal illness (DS1500 form is required) </a:t>
            </a:r>
          </a:p>
          <a:p>
            <a:r>
              <a:rPr lang="en-GB" dirty="0"/>
              <a:t>Cannot walk or require aids </a:t>
            </a:r>
          </a:p>
          <a:p>
            <a:r>
              <a:rPr lang="en-GB" dirty="0"/>
              <a:t>A child under 3 who requires bulky medical equipment at all times </a:t>
            </a:r>
          </a:p>
          <a:p>
            <a:r>
              <a:rPr lang="en-GB" dirty="0"/>
              <a:t>A child under 3 who has a medical condition that necessitates access to a vehicle at all times </a:t>
            </a:r>
          </a:p>
          <a:p>
            <a:r>
              <a:rPr lang="en-GB" dirty="0"/>
              <a:t>If there is a significant risk to the health and safety of the child due to their disability </a:t>
            </a:r>
          </a:p>
          <a:p>
            <a:r>
              <a:rPr lang="en-GB" dirty="0"/>
              <a:t>Motability</a:t>
            </a:r>
          </a:p>
          <a:p>
            <a:r>
              <a:rPr lang="en-GB" dirty="0"/>
              <a:t>If your child is over 3 years old and in receipt of DLA high rate mobility or PIP enhanced rate mobility you could be eligible for the scheme </a:t>
            </a:r>
          </a:p>
          <a:p>
            <a:r>
              <a:rPr lang="en-GB" dirty="0"/>
              <a:t>The scheme offers users the chance to lease a car using the mobility payments (you do not own the car and have to return it should the benefit end) </a:t>
            </a:r>
          </a:p>
          <a:p>
            <a:r>
              <a:rPr lang="en-GB" dirty="0"/>
              <a:t>The monthly payment will depend on the choice of care/vehicle and extra payments in addition to the mobility component might be required </a:t>
            </a:r>
          </a:p>
          <a:p>
            <a:r>
              <a:rPr lang="en-GB" dirty="0"/>
              <a:t>Included with the car is insurance, breakdown cover, vehicle tax, servicing and maintenance and potential adaptations if required </a:t>
            </a:r>
          </a:p>
          <a:p>
            <a:r>
              <a:rPr lang="en-GB" dirty="0"/>
              <a:t>2 people can be named on the car to drive it </a:t>
            </a:r>
          </a:p>
          <a:p>
            <a:r>
              <a:rPr lang="en-GB" dirty="0"/>
              <a:t>You can only apply if your child meets the eligibility criteria and there is at least 12 months left on their DLA / PIP award</a:t>
            </a:r>
          </a:p>
          <a:p>
            <a:r>
              <a:rPr lang="en-GB" dirty="0"/>
              <a:t>More info: https://www.citizensadvice.org.uk/benefits/sick-or-disabled-people-and-carers/help-for-disabled-travellers1/motability-scheme/getting-a-motability-car/ </a:t>
            </a:r>
          </a:p>
          <a:p>
            <a:endParaRPr lang="en-GB" dirty="0"/>
          </a:p>
        </p:txBody>
      </p:sp>
      <p:sp>
        <p:nvSpPr>
          <p:cNvPr id="4" name="Slide Number Placeholder 3"/>
          <p:cNvSpPr>
            <a:spLocks noGrp="1"/>
          </p:cNvSpPr>
          <p:nvPr>
            <p:ph type="sldNum" sz="quarter" idx="10"/>
          </p:nvPr>
        </p:nvSpPr>
        <p:spPr/>
        <p:txBody>
          <a:bodyPr/>
          <a:lstStyle/>
          <a:p>
            <a:fld id="{F1D981AA-9015-4A8F-BB3C-1C6427EFB87C}" type="slidenum">
              <a:rPr lang="en-GB" smtClean="0"/>
              <a:t>23</a:t>
            </a:fld>
            <a:endParaRPr lang="en-GB"/>
          </a:p>
        </p:txBody>
      </p:sp>
    </p:spTree>
    <p:extLst>
      <p:ext uri="{BB962C8B-B14F-4D97-AF65-F5344CB8AC3E}">
        <p14:creationId xmlns:p14="http://schemas.microsoft.com/office/powerpoint/2010/main" val="21973477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D981AA-9015-4A8F-BB3C-1C6427EFB87C}" type="slidenum">
              <a:rPr lang="en-GB" smtClean="0"/>
              <a:t>28</a:t>
            </a:fld>
            <a:endParaRPr lang="en-GB"/>
          </a:p>
        </p:txBody>
      </p:sp>
    </p:spTree>
    <p:extLst>
      <p:ext uri="{BB962C8B-B14F-4D97-AF65-F5344CB8AC3E}">
        <p14:creationId xmlns:p14="http://schemas.microsoft.com/office/powerpoint/2010/main" val="884052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Children and young people with SEN and / or disability or long term health condition are potentially eligible for benefits</a:t>
            </a:r>
          </a:p>
          <a:p>
            <a:r>
              <a:rPr lang="en-GB" dirty="0"/>
              <a:t>As their parent / carer you can apply for them</a:t>
            </a:r>
          </a:p>
          <a:p>
            <a:r>
              <a:rPr lang="en-GB" dirty="0"/>
              <a:t>For children under 16 the relevant benefit is Disability Living Allowance (DLA) and for those over 16 it is Personal Independence Payment (PIP) </a:t>
            </a:r>
          </a:p>
          <a:p>
            <a:r>
              <a:rPr lang="en-GB" dirty="0"/>
              <a:t>Both benefits have a lengthy application process and require lengthy forms to be completed </a:t>
            </a:r>
          </a:p>
          <a:p>
            <a:r>
              <a:rPr lang="en-GB" dirty="0"/>
              <a:t>A child in receipt of DLA/PIP may result in a higher award for any benefits you, as a parent/carer, might be on</a:t>
            </a:r>
          </a:p>
          <a:p>
            <a:endParaRPr lang="en-GB" dirty="0"/>
          </a:p>
        </p:txBody>
      </p:sp>
      <p:sp>
        <p:nvSpPr>
          <p:cNvPr id="4" name="Slide Number Placeholder 3"/>
          <p:cNvSpPr>
            <a:spLocks noGrp="1"/>
          </p:cNvSpPr>
          <p:nvPr>
            <p:ph type="sldNum" sz="quarter" idx="10"/>
          </p:nvPr>
        </p:nvSpPr>
        <p:spPr/>
        <p:txBody>
          <a:bodyPr/>
          <a:lstStyle/>
          <a:p>
            <a:fld id="{F1D981AA-9015-4A8F-BB3C-1C6427EFB87C}" type="slidenum">
              <a:rPr lang="en-GB" smtClean="0"/>
              <a:t>2</a:t>
            </a:fld>
            <a:endParaRPr lang="en-GB"/>
          </a:p>
        </p:txBody>
      </p:sp>
    </p:spTree>
    <p:extLst>
      <p:ext uri="{BB962C8B-B14F-4D97-AF65-F5344CB8AC3E}">
        <p14:creationId xmlns:p14="http://schemas.microsoft.com/office/powerpoint/2010/main" val="1872444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 </a:t>
            </a:r>
            <a:endParaRPr lang="en-GB" dirty="0"/>
          </a:p>
        </p:txBody>
      </p:sp>
      <p:sp>
        <p:nvSpPr>
          <p:cNvPr id="4" name="Slide Number Placeholder 3"/>
          <p:cNvSpPr>
            <a:spLocks noGrp="1"/>
          </p:cNvSpPr>
          <p:nvPr>
            <p:ph type="sldNum" sz="quarter" idx="10"/>
          </p:nvPr>
        </p:nvSpPr>
        <p:spPr/>
        <p:txBody>
          <a:bodyPr/>
          <a:lstStyle/>
          <a:p>
            <a:fld id="{F1D981AA-9015-4A8F-BB3C-1C6427EFB87C}" type="slidenum">
              <a:rPr lang="en-GB" smtClean="0"/>
              <a:t>3</a:t>
            </a:fld>
            <a:endParaRPr lang="en-GB"/>
          </a:p>
        </p:txBody>
      </p:sp>
    </p:spTree>
    <p:extLst>
      <p:ext uri="{BB962C8B-B14F-4D97-AF65-F5344CB8AC3E}">
        <p14:creationId xmlns:p14="http://schemas.microsoft.com/office/powerpoint/2010/main" val="16758356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005742"/>
              </a:solidFill>
            </a:endParaRPr>
          </a:p>
          <a:p>
            <a:pPr marL="0" indent="0">
              <a:buNone/>
            </a:pPr>
            <a:r>
              <a:rPr lang="en-US" dirty="0">
                <a:latin typeface="Open Sans" panose="020B0606030504020204" pitchFamily="34" charset="0"/>
                <a:ea typeface="Open Sans" panose="020B0606030504020204" pitchFamily="34" charset="0"/>
                <a:cs typeface="Open Sans" panose="020B0606030504020204" pitchFamily="34" charset="0"/>
              </a:rPr>
              <a:t>Consider the following statements – are they true or false?</a:t>
            </a:r>
            <a:endParaRPr lang="en-GB" dirty="0">
              <a:latin typeface="Open Sans" panose="020B0606030504020204" pitchFamily="34" charset="0"/>
              <a:ea typeface="Open Sans" panose="020B0606030504020204" pitchFamily="34" charset="0"/>
              <a:cs typeface="Open Sans" panose="020B0606030504020204" pitchFamily="34" charset="0"/>
            </a:endParaRPr>
          </a:p>
          <a:p>
            <a:endParaRPr lang="en-GB"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GB" dirty="0">
                <a:latin typeface="Open Sans" panose="020B0606030504020204" pitchFamily="34" charset="0"/>
                <a:ea typeface="Open Sans" panose="020B0606030504020204" pitchFamily="34" charset="0"/>
                <a:cs typeface="Open Sans" panose="020B0606030504020204" pitchFamily="34" charset="0"/>
              </a:rPr>
              <a:t>My child needs a diagnosis before I can claim DLA – False</a:t>
            </a:r>
            <a:r>
              <a:rPr lang="en-GB" baseline="0" dirty="0">
                <a:latin typeface="Open Sans" panose="020B0606030504020204" pitchFamily="34" charset="0"/>
                <a:ea typeface="Open Sans" panose="020B0606030504020204" pitchFamily="34" charset="0"/>
                <a:cs typeface="Open Sans" panose="020B0606030504020204" pitchFamily="34" charset="0"/>
              </a:rPr>
              <a:t> - y</a:t>
            </a:r>
            <a:r>
              <a:rPr lang="en-GB" sz="1200" b="0" i="0" kern="1200" dirty="0">
                <a:solidFill>
                  <a:schemeClr val="tx1"/>
                </a:solidFill>
                <a:effectLst/>
                <a:latin typeface="+mn-lt"/>
                <a:ea typeface="+mn-ea"/>
                <a:cs typeface="+mn-cs"/>
              </a:rPr>
              <a:t>ou can claim DLA so long as it is clear that there is some underlying condition – whether physical, mental or behavioural – as a result of which your child needs extra care or help in getting around. You don’t have to wait for the condition to be diagnosed.</a:t>
            </a:r>
            <a:endParaRPr lang="en-GB"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GB" dirty="0">
                <a:latin typeface="Open Sans" panose="020B0606030504020204" pitchFamily="34" charset="0"/>
                <a:ea typeface="Open Sans" panose="020B0606030504020204" pitchFamily="34" charset="0"/>
                <a:cs typeface="Open Sans" panose="020B0606030504020204" pitchFamily="34" charset="0"/>
              </a:rPr>
              <a:t>I can’t claim DLA for my child because my earnings are too high / I’m working – False - </a:t>
            </a:r>
            <a:r>
              <a:rPr lang="en-GB" sz="1200" b="0" i="0" kern="1200" dirty="0">
                <a:solidFill>
                  <a:schemeClr val="tx1"/>
                </a:solidFill>
                <a:effectLst/>
                <a:latin typeface="+mn-lt"/>
                <a:ea typeface="+mn-ea"/>
                <a:cs typeface="+mn-cs"/>
              </a:rPr>
              <a:t>DLA is not means-tested. It doesn’t matter whether you have earnings or any savings or whether you are working or not. The only thing that matters is whether your child has greater needs than other children of the same age.</a:t>
            </a:r>
            <a:endParaRPr lang="en-GB"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GB" dirty="0">
                <a:latin typeface="Open Sans" panose="020B0606030504020204" pitchFamily="34" charset="0"/>
                <a:ea typeface="Open Sans" panose="020B0606030504020204" pitchFamily="34" charset="0"/>
                <a:cs typeface="Open Sans" panose="020B0606030504020204" pitchFamily="34" charset="0"/>
              </a:rPr>
              <a:t>There is no point in claiming DLA, as the money will be deducted from my other benefits – False - </a:t>
            </a:r>
            <a:r>
              <a:rPr lang="en-GB" sz="1200" b="0" i="0" kern="1200" dirty="0">
                <a:solidFill>
                  <a:schemeClr val="tx1"/>
                </a:solidFill>
                <a:effectLst/>
                <a:latin typeface="+mn-lt"/>
                <a:ea typeface="+mn-ea"/>
                <a:cs typeface="+mn-cs"/>
              </a:rPr>
              <a:t>DLA is never deducted from other benefits you get, and it is always ignored as income. In fact getting DLA can trigger extra amounts in other benefits you claim </a:t>
            </a:r>
            <a:endParaRPr lang="en-GB"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GB" dirty="0"/>
              <a:t>DLA care component can be paid from age 3 months - True - </a:t>
            </a:r>
            <a:r>
              <a:rPr lang="en-GB" sz="1200" b="0" i="0" kern="1200" dirty="0">
                <a:solidFill>
                  <a:schemeClr val="tx1"/>
                </a:solidFill>
                <a:effectLst/>
                <a:latin typeface="+mn-lt"/>
                <a:ea typeface="+mn-ea"/>
                <a:cs typeface="+mn-cs"/>
              </a:rPr>
              <a:t>It can be harder to claim for a young child because all infants need a high level of care. However, if your child needs a different type of care, or care more often, than other infants, you have a good chance of an award. DLA care component can be paid from age 3 months and from birth if terminally ill. The mobility component can only be paid from age 3.</a:t>
            </a:r>
          </a:p>
          <a:p>
            <a:pPr marL="171450" indent="-171450">
              <a:buFont typeface="Arial" panose="020B0604020202020204" pitchFamily="34" charset="0"/>
              <a:buChar char="•"/>
            </a:pPr>
            <a:r>
              <a:rPr lang="en-US" dirty="0">
                <a:latin typeface="Open Sans" panose="020B0606030504020204" pitchFamily="34" charset="0"/>
                <a:ea typeface="Open Sans" panose="020B0606030504020204" pitchFamily="34" charset="0"/>
                <a:cs typeface="Open Sans" panose="020B0606030504020204" pitchFamily="34" charset="0"/>
              </a:rPr>
              <a:t>Although my child has no physical problems with walking I may still be able to claim higher mobility rate as their behavior is difficult to deal with – True - </a:t>
            </a:r>
            <a:r>
              <a:rPr lang="en-GB" sz="1200" b="0" i="0" kern="1200" dirty="0">
                <a:solidFill>
                  <a:schemeClr val="tx1"/>
                </a:solidFill>
                <a:effectLst/>
                <a:latin typeface="+mn-lt"/>
                <a:ea typeface="+mn-ea"/>
                <a:cs typeface="+mn-cs"/>
              </a:rPr>
              <a:t>Even if your child has no physical problems with walking, they might still qualify for the higher rate if their behaviour is very difficult to deal with. See our </a:t>
            </a:r>
            <a:r>
              <a:rPr lang="en-GB" sz="1200" b="0" i="0" u="sng" kern="1200" dirty="0">
                <a:solidFill>
                  <a:schemeClr val="tx1"/>
                </a:solidFill>
                <a:effectLst/>
                <a:latin typeface="+mn-lt"/>
                <a:ea typeface="+mn-ea"/>
                <a:cs typeface="+mn-cs"/>
                <a:hlinkClick r:id="rId3"/>
              </a:rPr>
              <a:t>parent guide on the higher mobility rate [PDF]</a:t>
            </a:r>
            <a:r>
              <a:rPr lang="en-GB" sz="1200" b="0" i="0" kern="1200" dirty="0">
                <a:solidFill>
                  <a:schemeClr val="tx1"/>
                </a:solidFill>
                <a:effectLst/>
                <a:latin typeface="+mn-lt"/>
                <a:ea typeface="+mn-ea"/>
                <a:cs typeface="+mn-cs"/>
              </a:rPr>
              <a:t>.</a:t>
            </a:r>
            <a:endParaRPr lang="en-GB" dirty="0">
              <a:latin typeface="Open Sans" panose="020B0606030504020204" pitchFamily="34" charset="0"/>
              <a:ea typeface="Open Sans" panose="020B0606030504020204" pitchFamily="34" charset="0"/>
              <a:cs typeface="Open Sans" panose="020B0606030504020204" pitchFamily="34" charset="0"/>
            </a:endParaRPr>
          </a:p>
          <a:p>
            <a:endParaRPr lang="en-GB" dirty="0">
              <a:solidFill>
                <a:srgbClr val="005742"/>
              </a:solidFill>
            </a:endParaRPr>
          </a:p>
          <a:p>
            <a:endParaRPr lang="en-GB" dirty="0"/>
          </a:p>
        </p:txBody>
      </p:sp>
      <p:sp>
        <p:nvSpPr>
          <p:cNvPr id="4" name="Slide Number Placeholder 3"/>
          <p:cNvSpPr>
            <a:spLocks noGrp="1"/>
          </p:cNvSpPr>
          <p:nvPr>
            <p:ph type="sldNum" sz="quarter" idx="10"/>
          </p:nvPr>
        </p:nvSpPr>
        <p:spPr/>
        <p:txBody>
          <a:bodyPr/>
          <a:lstStyle/>
          <a:p>
            <a:fld id="{F1D981AA-9015-4A8F-BB3C-1C6427EFB87C}" type="slidenum">
              <a:rPr lang="en-GB" smtClean="0"/>
              <a:t>4</a:t>
            </a:fld>
            <a:endParaRPr lang="en-GB"/>
          </a:p>
        </p:txBody>
      </p:sp>
    </p:spTree>
    <p:extLst>
      <p:ext uri="{BB962C8B-B14F-4D97-AF65-F5344CB8AC3E}">
        <p14:creationId xmlns:p14="http://schemas.microsoft.com/office/powerpoint/2010/main" val="8863632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your child receives DLA or PIP, you will be exempt from the Benefit Cap </a:t>
            </a:r>
          </a:p>
          <a:p>
            <a:r>
              <a:rPr lang="en-GB" dirty="0"/>
              <a:t>The benefit cap limits the total amount of benefits that working-age households can receive </a:t>
            </a:r>
          </a:p>
          <a:p>
            <a:r>
              <a:rPr lang="en-GB" dirty="0"/>
              <a:t>It does not matter what rate of DLA or PIP your child gets; any award at all will mean that the benefit cap does not apply to you </a:t>
            </a:r>
          </a:p>
          <a:p>
            <a:r>
              <a:rPr lang="en-GB" dirty="0"/>
              <a:t>If a disabled child aged 16 or above either leaves education, turns 20 or claims certain benefits such as Employment and Support Allowance or Universal Credit, they stop being treated as a dependent. This means that their parent may then lose their exemption from the benefit cap</a:t>
            </a:r>
          </a:p>
          <a:p>
            <a:endParaRPr lang="en-GB" dirty="0"/>
          </a:p>
        </p:txBody>
      </p:sp>
      <p:sp>
        <p:nvSpPr>
          <p:cNvPr id="4" name="Slide Number Placeholder 3"/>
          <p:cNvSpPr>
            <a:spLocks noGrp="1"/>
          </p:cNvSpPr>
          <p:nvPr>
            <p:ph type="sldNum" sz="quarter" idx="10"/>
          </p:nvPr>
        </p:nvSpPr>
        <p:spPr/>
        <p:txBody>
          <a:bodyPr/>
          <a:lstStyle/>
          <a:p>
            <a:fld id="{F1D981AA-9015-4A8F-BB3C-1C6427EFB87C}" type="slidenum">
              <a:rPr lang="en-GB" smtClean="0"/>
              <a:t>5</a:t>
            </a:fld>
            <a:endParaRPr lang="en-GB"/>
          </a:p>
        </p:txBody>
      </p:sp>
    </p:spTree>
    <p:extLst>
      <p:ext uri="{BB962C8B-B14F-4D97-AF65-F5344CB8AC3E}">
        <p14:creationId xmlns:p14="http://schemas.microsoft.com/office/powerpoint/2010/main" val="231376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1D981AA-9015-4A8F-BB3C-1C6427EFB87C}" type="slidenum">
              <a:rPr lang="en-GB" smtClean="0"/>
              <a:t>7</a:t>
            </a:fld>
            <a:endParaRPr lang="en-GB"/>
          </a:p>
        </p:txBody>
      </p:sp>
    </p:spTree>
    <p:extLst>
      <p:ext uri="{BB962C8B-B14F-4D97-AF65-F5344CB8AC3E}">
        <p14:creationId xmlns:p14="http://schemas.microsoft.com/office/powerpoint/2010/main" val="2824152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a:p>
            <a:endParaRPr lang="en-GB" dirty="0"/>
          </a:p>
          <a:p>
            <a:endParaRPr lang="en-GB" dirty="0"/>
          </a:p>
          <a:p>
            <a:r>
              <a:rPr lang="en-GB" dirty="0"/>
              <a:t>for example they can’t walk to school because it would hurt them too much to walk outside that far</a:t>
            </a:r>
          </a:p>
          <a:p>
            <a:r>
              <a:rPr lang="en-GB" dirty="0"/>
              <a:t>2 parts of DLA : Care and Mobility </a:t>
            </a:r>
          </a:p>
          <a:p>
            <a:r>
              <a:rPr lang="en-GB" dirty="0"/>
              <a:t>Can be paid together or just one </a:t>
            </a:r>
          </a:p>
          <a:p>
            <a:r>
              <a:rPr lang="en-GB" dirty="0"/>
              <a:t>Different rates depending on level of support needed </a:t>
            </a:r>
          </a:p>
          <a:p>
            <a:r>
              <a:rPr lang="en-GB" dirty="0"/>
              <a:t>Each rate has different rules </a:t>
            </a:r>
          </a:p>
          <a:p>
            <a:endParaRPr lang="en-GB" dirty="0"/>
          </a:p>
        </p:txBody>
      </p:sp>
      <p:sp>
        <p:nvSpPr>
          <p:cNvPr id="4" name="Slide Number Placeholder 3"/>
          <p:cNvSpPr>
            <a:spLocks noGrp="1"/>
          </p:cNvSpPr>
          <p:nvPr>
            <p:ph type="sldNum" sz="quarter" idx="10"/>
          </p:nvPr>
        </p:nvSpPr>
        <p:spPr/>
        <p:txBody>
          <a:bodyPr/>
          <a:lstStyle/>
          <a:p>
            <a:fld id="{F1D981AA-9015-4A8F-BB3C-1C6427EFB87C}" type="slidenum">
              <a:rPr lang="en-GB" smtClean="0"/>
              <a:t>8</a:t>
            </a:fld>
            <a:endParaRPr lang="en-GB"/>
          </a:p>
        </p:txBody>
      </p:sp>
    </p:spTree>
    <p:extLst>
      <p:ext uri="{BB962C8B-B14F-4D97-AF65-F5344CB8AC3E}">
        <p14:creationId xmlns:p14="http://schemas.microsoft.com/office/powerpoint/2010/main" val="23537300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F1D981AA-9015-4A8F-BB3C-1C6427EFB87C}" type="slidenum">
              <a:rPr lang="en-GB" smtClean="0"/>
              <a:t>9</a:t>
            </a:fld>
            <a:endParaRPr lang="en-GB"/>
          </a:p>
        </p:txBody>
      </p:sp>
    </p:spTree>
    <p:extLst>
      <p:ext uri="{BB962C8B-B14F-4D97-AF65-F5344CB8AC3E}">
        <p14:creationId xmlns:p14="http://schemas.microsoft.com/office/powerpoint/2010/main" val="21047445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F1D981AA-9015-4A8F-BB3C-1C6427EFB87C}" type="slidenum">
              <a:rPr lang="en-GB" smtClean="0"/>
              <a:t>10</a:t>
            </a:fld>
            <a:endParaRPr lang="en-GB"/>
          </a:p>
        </p:txBody>
      </p:sp>
    </p:spTree>
    <p:extLst>
      <p:ext uri="{BB962C8B-B14F-4D97-AF65-F5344CB8AC3E}">
        <p14:creationId xmlns:p14="http://schemas.microsoft.com/office/powerpoint/2010/main" val="2839463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E5911B6-4904-47E6-A938-A76411505641}" type="datetimeFigureOut">
              <a:rPr lang="en-GB" smtClean="0"/>
              <a:t>27/04/2022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97BF1A-723E-44D6-B8C9-A0ACF5D47B04}" type="slidenum">
              <a:rPr lang="en-GB" smtClean="0"/>
              <a:t>‹#›</a:t>
            </a:fld>
            <a:endParaRPr lang="en-GB"/>
          </a:p>
        </p:txBody>
      </p:sp>
    </p:spTree>
    <p:extLst>
      <p:ext uri="{BB962C8B-B14F-4D97-AF65-F5344CB8AC3E}">
        <p14:creationId xmlns:p14="http://schemas.microsoft.com/office/powerpoint/2010/main" val="540670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E5911B6-4904-47E6-A938-A76411505641}" type="datetimeFigureOut">
              <a:rPr lang="en-GB" smtClean="0"/>
              <a:t>27/04/2022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97BF1A-723E-44D6-B8C9-A0ACF5D47B04}" type="slidenum">
              <a:rPr lang="en-GB" smtClean="0"/>
              <a:t>‹#›</a:t>
            </a:fld>
            <a:endParaRPr lang="en-GB"/>
          </a:p>
        </p:txBody>
      </p:sp>
    </p:spTree>
    <p:extLst>
      <p:ext uri="{BB962C8B-B14F-4D97-AF65-F5344CB8AC3E}">
        <p14:creationId xmlns:p14="http://schemas.microsoft.com/office/powerpoint/2010/main" val="367067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E5911B6-4904-47E6-A938-A76411505641}" type="datetimeFigureOut">
              <a:rPr lang="en-GB" smtClean="0"/>
              <a:t>27/04/2022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97BF1A-723E-44D6-B8C9-A0ACF5D47B04}" type="slidenum">
              <a:rPr lang="en-GB" smtClean="0"/>
              <a:t>‹#›</a:t>
            </a:fld>
            <a:endParaRPr lang="en-GB"/>
          </a:p>
        </p:txBody>
      </p:sp>
    </p:spTree>
    <p:extLst>
      <p:ext uri="{BB962C8B-B14F-4D97-AF65-F5344CB8AC3E}">
        <p14:creationId xmlns:p14="http://schemas.microsoft.com/office/powerpoint/2010/main" val="4142668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ver slide: Generous with speech bubble">
    <p:bg>
      <p:bgPr>
        <a:solidFill>
          <a:srgbClr val="C2BDDE"/>
        </a:solidFill>
        <a:effectLst/>
      </p:bgPr>
    </p:bg>
    <p:spTree>
      <p:nvGrpSpPr>
        <p:cNvPr id="1" name=""/>
        <p:cNvGrpSpPr/>
        <p:nvPr/>
      </p:nvGrpSpPr>
      <p:grpSpPr>
        <a:xfrm>
          <a:off x="0" y="0"/>
          <a:ext cx="0" cy="0"/>
          <a:chOff x="0" y="0"/>
          <a:chExt cx="0" cy="0"/>
        </a:xfrm>
      </p:grpSpPr>
      <p:pic>
        <p:nvPicPr>
          <p:cNvPr id="4" name="Picture 3" descr="generousgreen_speech_bubble.png"/>
          <p:cNvPicPr>
            <a:picLocks noChangeAspect="1"/>
          </p:cNvPicPr>
          <p:nvPr userDrawn="1"/>
        </p:nvPicPr>
        <p:blipFill>
          <a:blip r:embed="rId2" cstate="print">
            <a:extLst>
              <a:ext uri="{28A0092B-C50C-407E-A947-70E740481C1C}">
                <a14:useLocalDpi xmlns:a14="http://schemas.microsoft.com/office/drawing/2010/main" val="0"/>
              </a:ext>
            </a:extLst>
          </a:blip>
          <a:srcRect l="6779" t="46251" r="-6766" b="-46252"/>
          <a:stretch>
            <a:fillRect/>
          </a:stretch>
        </p:blipFill>
        <p:spPr bwMode="auto">
          <a:xfrm>
            <a:off x="-38100" y="-17463"/>
            <a:ext cx="12048067" cy="965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3"/>
          <p:cNvSpPr>
            <a:spLocks noGrp="1"/>
          </p:cNvSpPr>
          <p:nvPr>
            <p:ph type="body" sz="quarter" idx="10"/>
          </p:nvPr>
        </p:nvSpPr>
        <p:spPr>
          <a:xfrm>
            <a:off x="7150101" y="5291139"/>
            <a:ext cx="4552951" cy="1298575"/>
          </a:xfrm>
          <a:prstGeom prst="rect">
            <a:avLst/>
          </a:prstGeom>
        </p:spPr>
        <p:txBody>
          <a:bodyPr vert="horz"/>
          <a:lstStyle>
            <a:lvl1pPr marL="0" indent="0">
              <a:buNone/>
              <a:defRPr sz="2000" baseline="0">
                <a:solidFill>
                  <a:schemeClr val="accent5"/>
                </a:solidFill>
                <a:latin typeface="Open Sans"/>
                <a:cs typeface="Open Sans"/>
              </a:defRPr>
            </a:lvl1pPr>
          </a:lstStyle>
          <a:p>
            <a:pPr lvl="0"/>
            <a:r>
              <a:rPr lang="en-US"/>
              <a:t>Click to edit Master text styles</a:t>
            </a:r>
          </a:p>
        </p:txBody>
      </p:sp>
      <p:sp>
        <p:nvSpPr>
          <p:cNvPr id="7" name="Title 1"/>
          <p:cNvSpPr>
            <a:spLocks noGrp="1"/>
          </p:cNvSpPr>
          <p:nvPr>
            <p:ph type="title"/>
          </p:nvPr>
        </p:nvSpPr>
        <p:spPr>
          <a:xfrm>
            <a:off x="395681" y="389540"/>
            <a:ext cx="9707876" cy="1741238"/>
          </a:xfrm>
        </p:spPr>
        <p:txBody>
          <a:bodyPr/>
          <a:lstStyle>
            <a:lvl1pPr>
              <a:defRPr>
                <a:solidFill>
                  <a:schemeClr val="accent6"/>
                </a:solidFill>
              </a:defRPr>
            </a:lvl1pPr>
          </a:lstStyle>
          <a:p>
            <a:r>
              <a:rPr lang="en-US"/>
              <a:t>Click to edit Master title style</a:t>
            </a:r>
            <a:endParaRPr lang="en-US" dirty="0"/>
          </a:p>
        </p:txBody>
      </p:sp>
    </p:spTree>
    <p:extLst>
      <p:ext uri="{BB962C8B-B14F-4D97-AF65-F5344CB8AC3E}">
        <p14:creationId xmlns:p14="http://schemas.microsoft.com/office/powerpoint/2010/main" val="389523927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E5911B6-4904-47E6-A938-A76411505641}" type="datetimeFigureOut">
              <a:rPr lang="en-GB" smtClean="0"/>
              <a:t>27/04/2022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97BF1A-723E-44D6-B8C9-A0ACF5D47B04}" type="slidenum">
              <a:rPr lang="en-GB" smtClean="0"/>
              <a:t>‹#›</a:t>
            </a:fld>
            <a:endParaRPr lang="en-GB"/>
          </a:p>
        </p:txBody>
      </p:sp>
    </p:spTree>
    <p:extLst>
      <p:ext uri="{BB962C8B-B14F-4D97-AF65-F5344CB8AC3E}">
        <p14:creationId xmlns:p14="http://schemas.microsoft.com/office/powerpoint/2010/main" val="1391626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5911B6-4904-47E6-A938-A76411505641}" type="datetimeFigureOut">
              <a:rPr lang="en-GB" smtClean="0"/>
              <a:t>27/04/2022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97BF1A-723E-44D6-B8C9-A0ACF5D47B04}" type="slidenum">
              <a:rPr lang="en-GB" smtClean="0"/>
              <a:t>‹#›</a:t>
            </a:fld>
            <a:endParaRPr lang="en-GB"/>
          </a:p>
        </p:txBody>
      </p:sp>
    </p:spTree>
    <p:extLst>
      <p:ext uri="{BB962C8B-B14F-4D97-AF65-F5344CB8AC3E}">
        <p14:creationId xmlns:p14="http://schemas.microsoft.com/office/powerpoint/2010/main" val="1655981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E5911B6-4904-47E6-A938-A76411505641}" type="datetimeFigureOut">
              <a:rPr lang="en-GB" smtClean="0"/>
              <a:t>27/04/2022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97BF1A-723E-44D6-B8C9-A0ACF5D47B04}" type="slidenum">
              <a:rPr lang="en-GB" smtClean="0"/>
              <a:t>‹#›</a:t>
            </a:fld>
            <a:endParaRPr lang="en-GB"/>
          </a:p>
        </p:txBody>
      </p:sp>
    </p:spTree>
    <p:extLst>
      <p:ext uri="{BB962C8B-B14F-4D97-AF65-F5344CB8AC3E}">
        <p14:creationId xmlns:p14="http://schemas.microsoft.com/office/powerpoint/2010/main" val="769697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E5911B6-4904-47E6-A938-A76411505641}" type="datetimeFigureOut">
              <a:rPr lang="en-GB" smtClean="0"/>
              <a:t>27/04/2022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197BF1A-723E-44D6-B8C9-A0ACF5D47B04}" type="slidenum">
              <a:rPr lang="en-GB" smtClean="0"/>
              <a:t>‹#›</a:t>
            </a:fld>
            <a:endParaRPr lang="en-GB"/>
          </a:p>
        </p:txBody>
      </p:sp>
    </p:spTree>
    <p:extLst>
      <p:ext uri="{BB962C8B-B14F-4D97-AF65-F5344CB8AC3E}">
        <p14:creationId xmlns:p14="http://schemas.microsoft.com/office/powerpoint/2010/main" val="1773039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E5911B6-4904-47E6-A938-A76411505641}" type="datetimeFigureOut">
              <a:rPr lang="en-GB" smtClean="0"/>
              <a:t>27/04/2022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197BF1A-723E-44D6-B8C9-A0ACF5D47B04}" type="slidenum">
              <a:rPr lang="en-GB" smtClean="0"/>
              <a:t>‹#›</a:t>
            </a:fld>
            <a:endParaRPr lang="en-GB"/>
          </a:p>
        </p:txBody>
      </p:sp>
    </p:spTree>
    <p:extLst>
      <p:ext uri="{BB962C8B-B14F-4D97-AF65-F5344CB8AC3E}">
        <p14:creationId xmlns:p14="http://schemas.microsoft.com/office/powerpoint/2010/main" val="3740328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5911B6-4904-47E6-A938-A76411505641}" type="datetimeFigureOut">
              <a:rPr lang="en-GB" smtClean="0"/>
              <a:t>27/04/2022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197BF1A-723E-44D6-B8C9-A0ACF5D47B04}" type="slidenum">
              <a:rPr lang="en-GB" smtClean="0"/>
              <a:t>‹#›</a:t>
            </a:fld>
            <a:endParaRPr lang="en-GB"/>
          </a:p>
        </p:txBody>
      </p:sp>
    </p:spTree>
    <p:extLst>
      <p:ext uri="{BB962C8B-B14F-4D97-AF65-F5344CB8AC3E}">
        <p14:creationId xmlns:p14="http://schemas.microsoft.com/office/powerpoint/2010/main" val="684893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E5911B6-4904-47E6-A938-A76411505641}" type="datetimeFigureOut">
              <a:rPr lang="en-GB" smtClean="0"/>
              <a:t>27/04/2022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97BF1A-723E-44D6-B8C9-A0ACF5D47B04}" type="slidenum">
              <a:rPr lang="en-GB" smtClean="0"/>
              <a:t>‹#›</a:t>
            </a:fld>
            <a:endParaRPr lang="en-GB"/>
          </a:p>
        </p:txBody>
      </p:sp>
    </p:spTree>
    <p:extLst>
      <p:ext uri="{BB962C8B-B14F-4D97-AF65-F5344CB8AC3E}">
        <p14:creationId xmlns:p14="http://schemas.microsoft.com/office/powerpoint/2010/main" val="3245525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E5911B6-4904-47E6-A938-A76411505641}" type="datetimeFigureOut">
              <a:rPr lang="en-GB" smtClean="0"/>
              <a:t>27/04/2022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97BF1A-723E-44D6-B8C9-A0ACF5D47B04}" type="slidenum">
              <a:rPr lang="en-GB" smtClean="0"/>
              <a:t>‹#›</a:t>
            </a:fld>
            <a:endParaRPr lang="en-GB"/>
          </a:p>
        </p:txBody>
      </p:sp>
    </p:spTree>
    <p:extLst>
      <p:ext uri="{BB962C8B-B14F-4D97-AF65-F5344CB8AC3E}">
        <p14:creationId xmlns:p14="http://schemas.microsoft.com/office/powerpoint/2010/main" val="3186158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5911B6-4904-47E6-A938-A76411505641}" type="datetimeFigureOut">
              <a:rPr lang="en-GB" smtClean="0"/>
              <a:t>27/04/2022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97BF1A-723E-44D6-B8C9-A0ACF5D47B04}" type="slidenum">
              <a:rPr lang="en-GB" smtClean="0"/>
              <a:t>‹#›</a:t>
            </a:fld>
            <a:endParaRPr lang="en-GB"/>
          </a:p>
        </p:txBody>
      </p:sp>
    </p:spTree>
    <p:extLst>
      <p:ext uri="{BB962C8B-B14F-4D97-AF65-F5344CB8AC3E}">
        <p14:creationId xmlns:p14="http://schemas.microsoft.com/office/powerpoint/2010/main" val="1640530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1006745/dla1-child-interactive.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advicewestsussex.org.uk/i-need-help/benefits/" TargetMode="External"/><Relationship Id="rId2" Type="http://schemas.openxmlformats.org/officeDocument/2006/relationships/hyperlink" Target="http://www.advicewestsussex.org.uk/advice/send-information-and-support/"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estsussexsendias.org/" TargetMode="External"/><Relationship Id="rId2" Type="http://schemas.openxmlformats.org/officeDocument/2006/relationships/hyperlink" Target="https://www.ipsea.org.uk/" TargetMode="External"/><Relationship Id="rId1" Type="http://schemas.openxmlformats.org/officeDocument/2006/relationships/slideLayout" Target="../slideLayouts/slideLayout2.xml"/><Relationship Id="rId5" Type="http://schemas.openxmlformats.org/officeDocument/2006/relationships/hyperlink" Target="http://www.motability.co.uk/" TargetMode="External"/><Relationship Id="rId4" Type="http://schemas.openxmlformats.org/officeDocument/2006/relationships/hyperlink" Target="http://www.westsussex.gov.uk/roads-and-travel/parking/blue-badge-scheme-and-disabled-parking/apply-for-or-renew-a-blue-badge/"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www.advicewestsussex.org.uk/" TargetMode="External"/><Relationship Id="rId2" Type="http://schemas.openxmlformats.org/officeDocument/2006/relationships/notesSlide" Target="../notesSlides/notesSlide16.xml"/><Relationship Id="rId1" Type="http://schemas.openxmlformats.org/officeDocument/2006/relationships/slideLayout" Target="../slideLayouts/slideLayout6.xml"/><Relationship Id="rId5" Type="http://schemas.openxmlformats.org/officeDocument/2006/relationships/image" Target="../media/image15.png"/><Relationship Id="rId4" Type="http://schemas.openxmlformats.org/officeDocument/2006/relationships/image" Target="../media/image1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8663355" y="5559425"/>
            <a:ext cx="3376246" cy="1298575"/>
          </a:xfrm>
        </p:spPr>
        <p:txBody>
          <a:bodyPr>
            <a:normAutofit/>
          </a:bodyPr>
          <a:lstStyle/>
          <a:p>
            <a:pPr algn="r"/>
            <a:r>
              <a:rPr lang="en-US" sz="1800" dirty="0">
                <a:solidFill>
                  <a:srgbClr val="005742"/>
                </a:solidFill>
              </a:rPr>
              <a:t>Sessions funded by </a:t>
            </a:r>
          </a:p>
          <a:p>
            <a:pPr algn="r"/>
            <a:r>
              <a:rPr lang="en-US" sz="1800" dirty="0">
                <a:solidFill>
                  <a:srgbClr val="005742"/>
                </a:solidFill>
              </a:rPr>
              <a:t>West Sussex County Council</a:t>
            </a:r>
          </a:p>
        </p:txBody>
      </p:sp>
      <p:sp>
        <p:nvSpPr>
          <p:cNvPr id="3" name="Title 2"/>
          <p:cNvSpPr>
            <a:spLocks noGrp="1"/>
          </p:cNvSpPr>
          <p:nvPr>
            <p:ph type="title"/>
          </p:nvPr>
        </p:nvSpPr>
        <p:spPr>
          <a:xfrm>
            <a:off x="884772" y="344471"/>
            <a:ext cx="9128472" cy="2732129"/>
          </a:xfrm>
        </p:spPr>
        <p:txBody>
          <a:bodyPr>
            <a:normAutofit/>
          </a:bodyPr>
          <a:lstStyle/>
          <a:p>
            <a:r>
              <a:rPr lang="en-GB" sz="5400" dirty="0">
                <a:solidFill>
                  <a:srgbClr val="C2BDDE"/>
                </a:solidFill>
                <a:latin typeface="Open Sans ExtraBold" panose="020B0906030804020204" pitchFamily="34" charset="0"/>
                <a:ea typeface="Open Sans ExtraBold" panose="020B0906030804020204" pitchFamily="34" charset="0"/>
                <a:cs typeface="Open Sans ExtraBold" panose="020B0906030804020204" pitchFamily="34" charset="0"/>
              </a:rPr>
              <a:t>Benefits and successful DLA claims for children and young people</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083" y="5345436"/>
            <a:ext cx="3225686" cy="1172074"/>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84277" y="5464450"/>
            <a:ext cx="2321169" cy="954109"/>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53639" y="5365500"/>
            <a:ext cx="3167112" cy="1152010"/>
          </a:xfrm>
          <a:prstGeom prst="rect">
            <a:avLst/>
          </a:prstGeom>
        </p:spPr>
      </p:pic>
    </p:spTree>
    <p:extLst>
      <p:ext uri="{BB962C8B-B14F-4D97-AF65-F5344CB8AC3E}">
        <p14:creationId xmlns:p14="http://schemas.microsoft.com/office/powerpoint/2010/main" val="225475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531341"/>
            <a:ext cx="10515600" cy="1004047"/>
          </a:xfrm>
        </p:spPr>
        <p:txBody>
          <a:bodyPr/>
          <a:lstStyle/>
          <a:p>
            <a:r>
              <a:rPr lang="en-GB"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Mobility component </a:t>
            </a:r>
          </a:p>
        </p:txBody>
      </p:sp>
      <p:sp>
        <p:nvSpPr>
          <p:cNvPr id="3" name="Content Placeholder 2"/>
          <p:cNvSpPr>
            <a:spLocks noGrp="1"/>
          </p:cNvSpPr>
          <p:nvPr>
            <p:ph idx="1"/>
          </p:nvPr>
        </p:nvSpPr>
        <p:spPr>
          <a:xfrm>
            <a:off x="838200" y="1535387"/>
            <a:ext cx="10515600" cy="5026777"/>
          </a:xfrm>
        </p:spPr>
        <p:txBody>
          <a:bodyPr>
            <a:noAutofit/>
          </a:bodyPr>
          <a:lstStyle/>
          <a:p>
            <a:pPr marL="0" indent="0">
              <a:buNone/>
            </a:pPr>
            <a:r>
              <a:rPr lang="en-GB" sz="2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If your child:</a:t>
            </a:r>
          </a:p>
          <a:p>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Is aged 5 or above and can walk but needs help outdoors or when somewhere new, they will get the lowest payment.</a:t>
            </a:r>
          </a:p>
          <a:p>
            <a:pPr marL="0" indent="0">
              <a:buNone/>
            </a:pPr>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Is aged 3 or above and cannot walk, can only walk a short distance, could become very ill trying to walk or has a severe sight impairment, they will get the highest payment.</a:t>
            </a:r>
          </a:p>
          <a:p>
            <a:endParaRPr lang="en-GB" sz="2600" dirty="0">
              <a:solidFill>
                <a:srgbClr val="005742"/>
              </a:solidFill>
            </a:endParaRPr>
          </a:p>
        </p:txBody>
      </p:sp>
    </p:spTree>
    <p:extLst>
      <p:ext uri="{BB962C8B-B14F-4D97-AF65-F5344CB8AC3E}">
        <p14:creationId xmlns:p14="http://schemas.microsoft.com/office/powerpoint/2010/main" val="2745636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DLA – about the form</a:t>
            </a:r>
            <a:endParaRPr lang="en-GB"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sp>
        <p:nvSpPr>
          <p:cNvPr id="3" name="Content Placeholder 2"/>
          <p:cNvSpPr>
            <a:spLocks noGrp="1"/>
          </p:cNvSpPr>
          <p:nvPr>
            <p:ph idx="1"/>
          </p:nvPr>
        </p:nvSpPr>
        <p:spPr/>
        <p:txBody>
          <a:bodyPr>
            <a:normAutofit fontScale="92500" lnSpcReduction="20000"/>
          </a:bodyPr>
          <a:lstStyle/>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The form is an important part of the process and assesses the child’s needs. You can submit it online or ask for a paper copy over the phone. The claim should always be backdated to the date you made the phone call.</a:t>
            </a:r>
          </a:p>
          <a:p>
            <a:pPr marL="0" lvl="0" indent="0">
              <a:buNone/>
            </a:pPr>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 </a:t>
            </a:r>
          </a:p>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Each question relates to the DLA criteria and case law explains what the question means </a:t>
            </a:r>
          </a:p>
          <a:p>
            <a:pPr marL="0" lvl="0" indent="0">
              <a:buNone/>
            </a:pPr>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Disability can be physical, learning or behavioural  </a:t>
            </a:r>
          </a:p>
          <a:p>
            <a:pPr marL="0" lvl="0" indent="0">
              <a:buNone/>
            </a:pPr>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No specific mental health questions but if your child has mental health issues, explain how that affects them</a:t>
            </a:r>
          </a:p>
          <a:p>
            <a:endParaRPr lang="en-GB" dirty="0"/>
          </a:p>
        </p:txBody>
      </p:sp>
    </p:spTree>
    <p:extLst>
      <p:ext uri="{BB962C8B-B14F-4D97-AF65-F5344CB8AC3E}">
        <p14:creationId xmlns:p14="http://schemas.microsoft.com/office/powerpoint/2010/main" val="3677683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DLA – about the form</a:t>
            </a:r>
            <a:endParaRPr lang="en-GB"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sp>
        <p:nvSpPr>
          <p:cNvPr id="3" name="Content Placeholder 2"/>
          <p:cNvSpPr>
            <a:spLocks noGrp="1"/>
          </p:cNvSpPr>
          <p:nvPr>
            <p:ph idx="1"/>
          </p:nvPr>
        </p:nvSpPr>
        <p:spPr/>
        <p:txBody>
          <a:bodyPr/>
          <a:lstStyle/>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Remember you are looking at if the child’s need is substantially greater than the average child of the same age – comparison with the child’s sibling is sometimes helpful</a:t>
            </a:r>
          </a:p>
          <a:p>
            <a:pPr marL="0" lvl="0" indent="0">
              <a:buNone/>
            </a:pPr>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Page 13 – says this applies to children who are 5 and over but can apply to younger children and if it does it should be completed</a:t>
            </a:r>
          </a:p>
          <a:p>
            <a:pPr marL="0" lvl="0" indent="0">
              <a:buNone/>
            </a:pPr>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If possible, include a statement from someone who knows the child well – e.g. a teacher, health visitor, SENCO etc. </a:t>
            </a:r>
          </a:p>
          <a:p>
            <a:endParaRPr lang="en-GB" dirty="0"/>
          </a:p>
        </p:txBody>
      </p:sp>
    </p:spTree>
    <p:extLst>
      <p:ext uri="{BB962C8B-B14F-4D97-AF65-F5344CB8AC3E}">
        <p14:creationId xmlns:p14="http://schemas.microsoft.com/office/powerpoint/2010/main" val="24196117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Let’s look at the form</a:t>
            </a:r>
          </a:p>
        </p:txBody>
      </p:sp>
      <p:sp>
        <p:nvSpPr>
          <p:cNvPr id="3" name="Content Placeholder 2"/>
          <p:cNvSpPr>
            <a:spLocks noGrp="1"/>
          </p:cNvSpPr>
          <p:nvPr>
            <p:ph idx="1"/>
          </p:nvPr>
        </p:nvSpPr>
        <p:spPr>
          <a:xfrm>
            <a:off x="838200" y="1690688"/>
            <a:ext cx="4989945" cy="5145741"/>
          </a:xfrm>
        </p:spPr>
        <p:txBody>
          <a:bodyPr>
            <a:normAutofit/>
          </a:bodyPr>
          <a:lstStyle/>
          <a:p>
            <a:pPr marL="0" indent="0">
              <a:buNone/>
            </a:pPr>
            <a:r>
              <a:rPr lang="en-US" dirty="0">
                <a:solidFill>
                  <a:srgbClr val="005742"/>
                </a:solidFill>
              </a:rPr>
              <a:t>The form can be found </a:t>
            </a:r>
            <a:r>
              <a:rPr lang="en-US" u="sng" dirty="0">
                <a:solidFill>
                  <a:srgbClr val="005742"/>
                </a:solidFill>
                <a:hlinkClick r:id="rId3"/>
              </a:rPr>
              <a:t>here</a:t>
            </a:r>
            <a:endParaRPr lang="en-GB" u="sng" dirty="0">
              <a:solidFill>
                <a:srgbClr val="005742"/>
              </a:solidFill>
            </a:endParaRPr>
          </a:p>
          <a:p>
            <a:r>
              <a:rPr lang="en-GB" dirty="0">
                <a:solidFill>
                  <a:srgbClr val="005742"/>
                </a:solidFill>
              </a:rPr>
              <a:t>First part is building the application: who is it for, are they allowed to receive benefits, who supports them </a:t>
            </a:r>
          </a:p>
          <a:p>
            <a:r>
              <a:rPr lang="en-GB" dirty="0">
                <a:solidFill>
                  <a:srgbClr val="005742"/>
                </a:solidFill>
              </a:rPr>
              <a:t>List all conditions and treatments (question 31)   </a:t>
            </a:r>
            <a:r>
              <a:rPr lang="en-GB" b="1" dirty="0">
                <a:solidFill>
                  <a:srgbClr val="005742"/>
                </a:solidFill>
              </a:rPr>
              <a:t>don’t miss it out </a:t>
            </a:r>
          </a:p>
        </p:txBody>
      </p:sp>
      <p:pic>
        <p:nvPicPr>
          <p:cNvPr id="4" name="Picture 3"/>
          <p:cNvPicPr>
            <a:picLocks noChangeAspect="1"/>
          </p:cNvPicPr>
          <p:nvPr/>
        </p:nvPicPr>
        <p:blipFill rotWithShape="1">
          <a:blip r:embed="rId4"/>
          <a:srcRect l="31439" t="14145" r="31970" b="10891"/>
          <a:stretch/>
        </p:blipFill>
        <p:spPr>
          <a:xfrm>
            <a:off x="6973454" y="1591734"/>
            <a:ext cx="4461165" cy="4922574"/>
          </a:xfrm>
          <a:prstGeom prst="rect">
            <a:avLst/>
          </a:prstGeom>
        </p:spPr>
      </p:pic>
    </p:spTree>
    <p:extLst>
      <p:ext uri="{BB962C8B-B14F-4D97-AF65-F5344CB8AC3E}">
        <p14:creationId xmlns:p14="http://schemas.microsoft.com/office/powerpoint/2010/main" val="36856402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Filling in the form</a:t>
            </a:r>
            <a:endParaRPr lang="en-GB"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sp>
        <p:nvSpPr>
          <p:cNvPr id="3" name="Content Placeholder 2"/>
          <p:cNvSpPr>
            <a:spLocks noGrp="1"/>
          </p:cNvSpPr>
          <p:nvPr>
            <p:ph idx="1"/>
          </p:nvPr>
        </p:nvSpPr>
        <p:spPr/>
        <p:txBody>
          <a:bodyPr>
            <a:normAutofit/>
          </a:bodyPr>
          <a:lstStyle/>
          <a:p>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Try to use examples and anecdotes to describe your child‘s needs wherever possible. Don’t just rely on the tick boxes.</a:t>
            </a:r>
          </a:p>
          <a:p>
            <a:pPr marL="0" indent="0">
              <a:lnSpc>
                <a:spcPct val="120000"/>
              </a:lnSpc>
              <a:buNone/>
            </a:pPr>
            <a:endParaRPr lang="en-GB" sz="33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If you feel the pages don’t have enough                                              space to capture the complexity of                                                         your child’s needs – there are extra                                                           boxes at pages </a:t>
            </a:r>
            <a:r>
              <a:rPr lang="en-GB" sz="2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18 and 36 </a:t>
            </a:r>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where you                                                 can give more information. You can                                                                    also attach extra pages of information                                                if you feel this is necessary.</a:t>
            </a:r>
          </a:p>
          <a:p>
            <a:pPr>
              <a:lnSpc>
                <a:spcPct val="120000"/>
              </a:lnSpc>
            </a:pPr>
            <a:endParaRPr lang="en-GB" sz="38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19701" y="3660064"/>
            <a:ext cx="5167500" cy="2886311"/>
          </a:xfrm>
          <a:prstGeom prst="rect">
            <a:avLst/>
          </a:prstGeom>
        </p:spPr>
      </p:pic>
    </p:spTree>
    <p:extLst>
      <p:ext uri="{BB962C8B-B14F-4D97-AF65-F5344CB8AC3E}">
        <p14:creationId xmlns:p14="http://schemas.microsoft.com/office/powerpoint/2010/main" val="3075490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Filling in the form</a:t>
            </a:r>
            <a:endParaRPr lang="en-GB"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sp>
        <p:nvSpPr>
          <p:cNvPr id="3" name="Content Placeholder 2"/>
          <p:cNvSpPr>
            <a:spLocks noGrp="1"/>
          </p:cNvSpPr>
          <p:nvPr>
            <p:ph idx="1"/>
          </p:nvPr>
        </p:nvSpPr>
        <p:spPr/>
        <p:txBody>
          <a:bodyPr/>
          <a:lstStyle/>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Please remember that a decision on your child’s claim will be made by someone who has never seen your child and who may have little or no knowledge about your child’s condition. It is important that you make clear all the extra care and support that your child needs – don’t assume that the decision                           maker will already have this                                                                          understanding.</a:t>
            </a:r>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19701" y="3660064"/>
            <a:ext cx="5167500" cy="2886311"/>
          </a:xfrm>
          <a:prstGeom prst="rect">
            <a:avLst/>
          </a:prstGeom>
        </p:spPr>
      </p:pic>
    </p:spTree>
    <p:extLst>
      <p:ext uri="{BB962C8B-B14F-4D97-AF65-F5344CB8AC3E}">
        <p14:creationId xmlns:p14="http://schemas.microsoft.com/office/powerpoint/2010/main" val="3086347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Do’s and don’ts of form filling </a:t>
            </a:r>
          </a:p>
        </p:txBody>
      </p:sp>
      <p:sp>
        <p:nvSpPr>
          <p:cNvPr id="3" name="Content Placeholder 2"/>
          <p:cNvSpPr>
            <a:spLocks noGrp="1"/>
          </p:cNvSpPr>
          <p:nvPr>
            <p:ph idx="1"/>
          </p:nvPr>
        </p:nvSpPr>
        <p:spPr/>
        <p:txBody>
          <a:bodyPr>
            <a:normAutofit fontScale="25000" lnSpcReduction="20000"/>
          </a:bodyPr>
          <a:lstStyle/>
          <a:p>
            <a:pPr marL="0" indent="0">
              <a:buNone/>
            </a:pPr>
            <a:r>
              <a:rPr lang="en-US" sz="9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     Do explain the situation in detail:</a:t>
            </a:r>
            <a:endParaRPr lang="en-GB" sz="9600" b="1"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a:lnSpc>
                <a:spcPct val="120000"/>
              </a:lnSpc>
            </a:pPr>
            <a:r>
              <a:rPr lang="en-GB" sz="9600" dirty="0">
                <a:solidFill>
                  <a:srgbClr val="005742"/>
                </a:solidFill>
                <a:latin typeface="Open Sans" panose="020B0606030504020204" pitchFamily="34" charset="0"/>
                <a:ea typeface="Open Sans" panose="020B0606030504020204" pitchFamily="34" charset="0"/>
                <a:cs typeface="Open Sans" panose="020B0606030504020204" pitchFamily="34" charset="0"/>
              </a:rPr>
              <a:t>“My child needs help getting dressed every morning. He cannot put his arms through the sleeves of his t-shirt without my help. Every night my child needs help to take off his t-shirt and to put on his pyjamas.”</a:t>
            </a:r>
          </a:p>
          <a:p>
            <a:pPr>
              <a:lnSpc>
                <a:spcPct val="120000"/>
              </a:lnSpc>
            </a:pPr>
            <a:r>
              <a:rPr lang="en-GB" sz="9600" dirty="0">
                <a:solidFill>
                  <a:srgbClr val="005742"/>
                </a:solidFill>
                <a:latin typeface="Open Sans" panose="020B0606030504020204" pitchFamily="34" charset="0"/>
                <a:ea typeface="Open Sans" panose="020B0606030504020204" pitchFamily="34" charset="0"/>
                <a:cs typeface="Open Sans" panose="020B0606030504020204" pitchFamily="34" charset="0"/>
              </a:rPr>
              <a:t>“My child needs help going to the toilet 5 times a day. She needs help removing her underwear and I have to clean and wash her after every visit to the toilet.”</a:t>
            </a:r>
          </a:p>
          <a:p>
            <a:endParaRPr lang="en-GB" sz="9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9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     Do not be brief and not describe the situation:</a:t>
            </a:r>
            <a:endParaRPr lang="en-GB" sz="9600" b="1"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a:lnSpc>
                <a:spcPct val="120000"/>
              </a:lnSpc>
            </a:pPr>
            <a:r>
              <a:rPr lang="en-GB" sz="9600" dirty="0">
                <a:solidFill>
                  <a:srgbClr val="005742"/>
                </a:solidFill>
                <a:latin typeface="Open Sans" panose="020B0606030504020204" pitchFamily="34" charset="0"/>
                <a:ea typeface="Open Sans" panose="020B0606030504020204" pitchFamily="34" charset="0"/>
                <a:cs typeface="Open Sans" panose="020B0606030504020204" pitchFamily="34" charset="0"/>
              </a:rPr>
              <a:t>“Cannot dress himself.”</a:t>
            </a:r>
          </a:p>
          <a:p>
            <a:pPr>
              <a:lnSpc>
                <a:spcPct val="120000"/>
              </a:lnSpc>
            </a:pPr>
            <a:r>
              <a:rPr lang="en-GB" sz="9600" dirty="0">
                <a:solidFill>
                  <a:srgbClr val="005742"/>
                </a:solidFill>
                <a:latin typeface="Open Sans" panose="020B0606030504020204" pitchFamily="34" charset="0"/>
                <a:ea typeface="Open Sans" panose="020B0606030504020204" pitchFamily="34" charset="0"/>
                <a:cs typeface="Open Sans" panose="020B0606030504020204" pitchFamily="34" charset="0"/>
              </a:rPr>
              <a:t>“I help my child go to the toilet 5 times a day.”</a:t>
            </a:r>
          </a:p>
          <a:p>
            <a:endPar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1747133"/>
            <a:ext cx="432838" cy="432631"/>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8200" y="4941889"/>
            <a:ext cx="432838" cy="432631"/>
          </a:xfrm>
          <a:prstGeom prst="rect">
            <a:avLst/>
          </a:prstGeom>
        </p:spPr>
      </p:pic>
    </p:spTree>
    <p:extLst>
      <p:ext uri="{BB962C8B-B14F-4D97-AF65-F5344CB8AC3E}">
        <p14:creationId xmlns:p14="http://schemas.microsoft.com/office/powerpoint/2010/main" val="29671129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Ways of strengthening your claim </a:t>
            </a:r>
          </a:p>
        </p:txBody>
      </p:sp>
      <p:sp>
        <p:nvSpPr>
          <p:cNvPr id="3" name="Content Placeholder 2"/>
          <p:cNvSpPr>
            <a:spLocks noGrp="1"/>
          </p:cNvSpPr>
          <p:nvPr>
            <p:ph idx="1"/>
          </p:nvPr>
        </p:nvSpPr>
        <p:spPr>
          <a:xfrm>
            <a:off x="838200" y="1308847"/>
            <a:ext cx="10515600" cy="5127812"/>
          </a:xfrm>
        </p:spPr>
        <p:txBody>
          <a:bodyPr>
            <a:normAutofit/>
          </a:bodyPr>
          <a:lstStyle/>
          <a:p>
            <a:endParaRPr lang="en-GB" dirty="0">
              <a:solidFill>
                <a:srgbClr val="005742"/>
              </a:solidFill>
            </a:endParaRPr>
          </a:p>
          <a:p>
            <a:pPr marL="0" indent="0">
              <a:buNone/>
            </a:pPr>
            <a:endParaRPr lang="en-GB" dirty="0">
              <a:solidFill>
                <a:srgbClr val="005742"/>
              </a:solidFill>
            </a:endParaRPr>
          </a:p>
        </p:txBody>
      </p:sp>
      <p:sp>
        <p:nvSpPr>
          <p:cNvPr id="4" name="Rectangle 3"/>
          <p:cNvSpPr/>
          <p:nvPr/>
        </p:nvSpPr>
        <p:spPr>
          <a:xfrm>
            <a:off x="838199" y="1690688"/>
            <a:ext cx="11771489" cy="4047262"/>
          </a:xfrm>
          <a:prstGeom prst="rect">
            <a:avLst/>
          </a:prstGeom>
        </p:spPr>
        <p:txBody>
          <a:bodyPr wrap="square">
            <a:spAutoFit/>
          </a:bodyPr>
          <a:lstStyle/>
          <a:p>
            <a:pPr marL="457200" lvl="0" indent="-457200">
              <a:lnSpc>
                <a:spcPct val="90000"/>
              </a:lnSpc>
              <a:spcBef>
                <a:spcPts val="1000"/>
              </a:spcBef>
              <a:buFont typeface="Arial" panose="020B0604020202020204" pitchFamily="34" charset="0"/>
              <a:buChar char="•"/>
            </a:pPr>
            <a:r>
              <a:rPr lang="en-GB" sz="2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EHCP</a:t>
            </a:r>
          </a:p>
          <a:p>
            <a:pPr marL="457200" lvl="0" indent="-457200">
              <a:lnSpc>
                <a:spcPct val="90000"/>
              </a:lnSpc>
              <a:spcBef>
                <a:spcPts val="1000"/>
              </a:spcBef>
              <a:buFont typeface="Arial" panose="020B0604020202020204" pitchFamily="34" charset="0"/>
              <a:buChar char="•"/>
            </a:pPr>
            <a:r>
              <a:rPr lang="en-GB" sz="2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Professional’s evidence</a:t>
            </a:r>
          </a:p>
          <a:p>
            <a:pPr marL="457200" lvl="0" indent="-457200">
              <a:lnSpc>
                <a:spcPct val="90000"/>
              </a:lnSpc>
              <a:spcBef>
                <a:spcPts val="1000"/>
              </a:spcBef>
              <a:buFont typeface="Arial" panose="020B0604020202020204" pitchFamily="34" charset="0"/>
              <a:buChar char="•"/>
            </a:pPr>
            <a:r>
              <a:rPr lang="en-GB" sz="2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Parent diary </a:t>
            </a:r>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a:t>
            </a:r>
            <a:r>
              <a:rPr lang="en-GB" sz="2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 </a:t>
            </a:r>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write down everything your child needs during                   a day in as much detail as possible. Think about how your child: </a:t>
            </a:r>
          </a:p>
          <a:p>
            <a:pPr lvl="0">
              <a:lnSpc>
                <a:spcPct val="90000"/>
              </a:lnSpc>
              <a:spcBef>
                <a:spcPts val="1000"/>
              </a:spcBef>
            </a:pPr>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     </a:t>
            </a:r>
            <a:r>
              <a:rPr lang="en-GB" sz="2400" dirty="0">
                <a:solidFill>
                  <a:srgbClr val="005742"/>
                </a:solidFill>
                <a:latin typeface="Open Sans" panose="020B0606030504020204" pitchFamily="34" charset="0"/>
                <a:ea typeface="Open Sans" panose="020B0606030504020204" pitchFamily="34" charset="0"/>
                <a:cs typeface="Open Sans" panose="020B0606030504020204" pitchFamily="34" charset="0"/>
              </a:rPr>
              <a:t>- Eats, sleeps, dresses, uses the bathroom, moves about,           </a:t>
            </a:r>
          </a:p>
          <a:p>
            <a:pPr lvl="0">
              <a:lnSpc>
                <a:spcPct val="90000"/>
              </a:lnSpc>
              <a:spcBef>
                <a:spcPts val="1000"/>
              </a:spcBef>
            </a:pPr>
            <a:r>
              <a:rPr lang="en-GB" sz="2400" dirty="0">
                <a:solidFill>
                  <a:srgbClr val="005742"/>
                </a:solidFill>
                <a:latin typeface="Open Sans" panose="020B0606030504020204" pitchFamily="34" charset="0"/>
                <a:ea typeface="Open Sans" panose="020B0606030504020204" pitchFamily="34" charset="0"/>
                <a:cs typeface="Open Sans" panose="020B0606030504020204" pitchFamily="34" charset="0"/>
              </a:rPr>
              <a:t>       concentrates at school, gets on with teachers and therapists, takes  </a:t>
            </a:r>
          </a:p>
          <a:p>
            <a:pPr lvl="0">
              <a:lnSpc>
                <a:spcPct val="90000"/>
              </a:lnSpc>
              <a:spcBef>
                <a:spcPts val="1000"/>
              </a:spcBef>
            </a:pPr>
            <a:r>
              <a:rPr lang="en-GB" sz="2400" dirty="0">
                <a:solidFill>
                  <a:srgbClr val="005742"/>
                </a:solidFill>
                <a:latin typeface="Open Sans" panose="020B0606030504020204" pitchFamily="34" charset="0"/>
                <a:ea typeface="Open Sans" panose="020B0606030504020204" pitchFamily="34" charset="0"/>
                <a:cs typeface="Open Sans" panose="020B0606030504020204" pitchFamily="34" charset="0"/>
              </a:rPr>
              <a:t>       medication, interacts with you, siblings, family, friends and strangers</a:t>
            </a:r>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marL="457200" lvl="0" indent="-457200">
              <a:lnSpc>
                <a:spcPct val="90000"/>
              </a:lnSpc>
              <a:spcBef>
                <a:spcPts val="1000"/>
              </a:spcBef>
              <a:buFont typeface="Arial" panose="020B0604020202020204" pitchFamily="34" charset="0"/>
              <a:buChar char="•"/>
            </a:pPr>
            <a:r>
              <a:rPr lang="en-GB" sz="2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Statement from someone who knows your child                                 </a:t>
            </a:r>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(e.g. grandparent who looks after them)</a:t>
            </a:r>
          </a:p>
        </p:txBody>
      </p:sp>
    </p:spTree>
    <p:extLst>
      <p:ext uri="{BB962C8B-B14F-4D97-AF65-F5344CB8AC3E}">
        <p14:creationId xmlns:p14="http://schemas.microsoft.com/office/powerpoint/2010/main" val="11479485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What next? The decision </a:t>
            </a:r>
            <a:endParaRPr lang="en-GB"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sp>
        <p:nvSpPr>
          <p:cNvPr id="3" name="Content Placeholder 2"/>
          <p:cNvSpPr>
            <a:spLocks noGrp="1"/>
          </p:cNvSpPr>
          <p:nvPr>
            <p:ph idx="1"/>
          </p:nvPr>
        </p:nvSpPr>
        <p:spPr/>
        <p:txBody>
          <a:bodyPr>
            <a:normAutofit/>
          </a:bodyPr>
          <a:lstStyle/>
          <a:p>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It can take up to 3 months for a decision as they DWP write       out and wait for evidence or if there is an assessment </a:t>
            </a:r>
          </a:p>
          <a:p>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Decision will be sent as a letter setting out the outcome                if awarded - the rate and length of time</a:t>
            </a:r>
          </a:p>
          <a:p>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Right to challenge it and how</a:t>
            </a:r>
          </a:p>
          <a:p>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Ask for a copy of all of the evidence used </a:t>
            </a:r>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19237" y="1690688"/>
            <a:ext cx="1434563" cy="4784374"/>
          </a:xfrm>
          <a:prstGeom prst="rect">
            <a:avLst/>
          </a:prstGeom>
        </p:spPr>
      </p:pic>
    </p:spTree>
    <p:extLst>
      <p:ext uri="{BB962C8B-B14F-4D97-AF65-F5344CB8AC3E}">
        <p14:creationId xmlns:p14="http://schemas.microsoft.com/office/powerpoint/2010/main" val="2417190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Case study</a:t>
            </a:r>
          </a:p>
        </p:txBody>
      </p:sp>
      <p:sp>
        <p:nvSpPr>
          <p:cNvPr id="3" name="Content Placeholder 2"/>
          <p:cNvSpPr>
            <a:spLocks noGrp="1"/>
          </p:cNvSpPr>
          <p:nvPr>
            <p:ph idx="1"/>
          </p:nvPr>
        </p:nvSpPr>
        <p:spPr/>
        <p:txBody>
          <a:bodyPr>
            <a:normAutofit fontScale="92500"/>
          </a:bodyPr>
          <a:lstStyle/>
          <a:p>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rPr>
              <a:t>Molly is 7 years old. She is unilaterally deaf and often misses out on things the teacher has said at school. She gets upset at not being able to communicate with her friends. She needs support at school and at home for both social and learning needs.</a:t>
            </a:r>
          </a:p>
          <a:p>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rPr>
              <a:t>When Molly is out and about she needs her mother to hold on   to her hand the whole time as she has run on to the road a few times because she hasn’t heard a car or bicycle coming.</a:t>
            </a:r>
          </a:p>
          <a:p>
            <a:pPr marL="0" indent="0">
              <a:buNone/>
            </a:pPr>
            <a:endParaRPr lang="en-GB" b="1"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GB" b="1" dirty="0">
                <a:solidFill>
                  <a:srgbClr val="005742"/>
                </a:solidFill>
                <a:latin typeface="Open Sans" panose="020B0606030504020204" pitchFamily="34" charset="0"/>
                <a:ea typeface="Open Sans" panose="020B0606030504020204" pitchFamily="34" charset="0"/>
                <a:cs typeface="Open Sans" panose="020B0606030504020204" pitchFamily="34" charset="0"/>
              </a:rPr>
              <a:t>Do you think Molly’s mother might be able to make a          claim for DLA?</a:t>
            </a:r>
          </a:p>
        </p:txBody>
      </p:sp>
    </p:spTree>
    <p:extLst>
      <p:ext uri="{BB962C8B-B14F-4D97-AF65-F5344CB8AC3E}">
        <p14:creationId xmlns:p14="http://schemas.microsoft.com/office/powerpoint/2010/main" val="2365874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800"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Aim of today </a:t>
            </a:r>
            <a:endParaRPr lang="en-GB" dirty="0"/>
          </a:p>
        </p:txBody>
      </p:sp>
      <p:sp>
        <p:nvSpPr>
          <p:cNvPr id="3" name="Content Placeholder 2"/>
          <p:cNvSpPr>
            <a:spLocks noGrp="1"/>
          </p:cNvSpPr>
          <p:nvPr>
            <p:ph idx="1"/>
          </p:nvPr>
        </p:nvSpPr>
        <p:spPr/>
        <p:txBody>
          <a:bodyPr/>
          <a:lstStyle/>
          <a:p>
            <a:pPr marL="0" lvl="0" indent="0">
              <a:buNone/>
            </a:pPr>
            <a:r>
              <a:rPr lang="en-GB" sz="2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To be able to explain: </a:t>
            </a:r>
          </a:p>
          <a:p>
            <a:pPr marL="457200" lvl="0" indent="-457200"/>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marL="457200" lvl="0" indent="-45720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The benefits available for children and young people </a:t>
            </a:r>
          </a:p>
          <a:p>
            <a:pPr marL="457200" lvl="0" indent="-45720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What is Disability Living Allowance (DLA) </a:t>
            </a:r>
          </a:p>
          <a:p>
            <a:pPr marL="457200" lvl="0" indent="-45720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Ways of making a successful claim </a:t>
            </a:r>
          </a:p>
          <a:p>
            <a:pPr marL="457200" lvl="0" indent="-45720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Where to go for more help</a:t>
            </a:r>
          </a:p>
          <a:p>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12467" y="2115568"/>
            <a:ext cx="2373133" cy="4566216"/>
          </a:xfrm>
          <a:prstGeom prst="rect">
            <a:avLst/>
          </a:prstGeom>
        </p:spPr>
      </p:pic>
    </p:spTree>
    <p:extLst>
      <p:ext uri="{BB962C8B-B14F-4D97-AF65-F5344CB8AC3E}">
        <p14:creationId xmlns:p14="http://schemas.microsoft.com/office/powerpoint/2010/main" val="6187818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Are other benefits available?</a:t>
            </a:r>
            <a:endParaRPr lang="en-GB"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sp>
        <p:nvSpPr>
          <p:cNvPr id="3" name="Content Placeholder 2"/>
          <p:cNvSpPr>
            <a:spLocks noGrp="1"/>
          </p:cNvSpPr>
          <p:nvPr>
            <p:ph idx="1"/>
          </p:nvPr>
        </p:nvSpPr>
        <p:spPr/>
        <p:txBody>
          <a:bodyPr>
            <a:normAutofit fontScale="92500"/>
          </a:bodyPr>
          <a:lstStyle/>
          <a:p>
            <a:pPr marL="457200" lvl="0" indent="-45720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Yes! Children and young people with disabilities or long term conditions may be able to get benefits or their parents and carers </a:t>
            </a:r>
          </a:p>
          <a:p>
            <a:pPr marL="457200" lvl="0" indent="-45720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As their parent/carer you can apply for them</a:t>
            </a:r>
          </a:p>
          <a:p>
            <a:pPr marL="457200" lvl="0" indent="-45720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For children under 16 it is </a:t>
            </a:r>
            <a:r>
              <a:rPr lang="en-GB" sz="2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Disability Living Allowance (DLA) </a:t>
            </a:r>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and young people over 16 it is </a:t>
            </a:r>
            <a:r>
              <a:rPr lang="en-GB" sz="2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Personal Independence Payment (PIP)</a:t>
            </a:r>
          </a:p>
          <a:p>
            <a:pPr marL="457200" lvl="0" indent="-45720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Some young people over 16 may be able to get </a:t>
            </a:r>
            <a:r>
              <a:rPr lang="en-GB" sz="2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Employment and Support Allowance</a:t>
            </a:r>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 or </a:t>
            </a:r>
            <a:r>
              <a:rPr lang="en-GB" sz="2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Universal Credit </a:t>
            </a:r>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but seek advice </a:t>
            </a:r>
          </a:p>
          <a:p>
            <a:pPr marL="457200" lvl="0" indent="-45720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As a carer you may be able to receive carers allowance and means tested benefits if your income is low </a:t>
            </a:r>
          </a:p>
          <a:p>
            <a:pPr marL="457200" lvl="0" indent="-457200"/>
            <a:r>
              <a:rPr lang="en-GB" sz="2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Reductions in Council Tax </a:t>
            </a:r>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may apply as well as help with travel   and health costs </a:t>
            </a:r>
          </a:p>
          <a:p>
            <a:endParaRPr lang="en-GB" dirty="0"/>
          </a:p>
        </p:txBody>
      </p:sp>
    </p:spTree>
    <p:extLst>
      <p:ext uri="{BB962C8B-B14F-4D97-AF65-F5344CB8AC3E}">
        <p14:creationId xmlns:p14="http://schemas.microsoft.com/office/powerpoint/2010/main" val="32851371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As a parent/</a:t>
            </a:r>
            <a:r>
              <a:rPr lang="en-US" dirty="0" err="1">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carer</a:t>
            </a:r>
            <a: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 what    </a:t>
            </a:r>
            <a:b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br>
            <a: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benefits might I be eligible for?</a:t>
            </a:r>
            <a:endParaRPr lang="en-GB"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sp>
        <p:nvSpPr>
          <p:cNvPr id="3" name="Content Placeholder 2"/>
          <p:cNvSpPr>
            <a:spLocks noGrp="1"/>
          </p:cNvSpPr>
          <p:nvPr>
            <p:ph idx="1"/>
          </p:nvPr>
        </p:nvSpPr>
        <p:spPr>
          <a:xfrm>
            <a:off x="838200" y="2119139"/>
            <a:ext cx="10515600" cy="4351338"/>
          </a:xfrm>
        </p:spPr>
        <p:txBody>
          <a:bodyPr>
            <a:normAutofit/>
          </a:bodyPr>
          <a:lstStyle/>
          <a:p>
            <a:pPr marL="457200" lvl="0" indent="-45720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If your child/young person is in receipt of DLA/PIP it can positively impact on benefits you might receive </a:t>
            </a:r>
          </a:p>
          <a:p>
            <a:pPr marL="457200" lvl="0" indent="-45720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This is known as </a:t>
            </a:r>
            <a:r>
              <a:rPr lang="en-GB" sz="2600" b="1" dirty="0" err="1">
                <a:solidFill>
                  <a:srgbClr val="005742"/>
                </a:solidFill>
                <a:latin typeface="Open Sans" panose="020B0606030504020204" pitchFamily="34" charset="0"/>
                <a:ea typeface="Open Sans" panose="020B0606030504020204" pitchFamily="34" charset="0"/>
                <a:cs typeface="Open Sans" panose="020B0606030504020204" pitchFamily="34" charset="0"/>
              </a:rPr>
              <a:t>Passported</a:t>
            </a:r>
            <a:r>
              <a:rPr lang="en-GB" sz="2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 Benefits </a:t>
            </a:r>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 where being in receipt of one benefit, may entitle award of another </a:t>
            </a:r>
          </a:p>
          <a:p>
            <a:pPr marL="457200" lvl="0" indent="-457200"/>
            <a:r>
              <a:rPr lang="en-GB" sz="2600" dirty="0" err="1">
                <a:solidFill>
                  <a:srgbClr val="005742"/>
                </a:solidFill>
                <a:latin typeface="Open Sans" panose="020B0606030504020204" pitchFamily="34" charset="0"/>
                <a:ea typeface="Open Sans" panose="020B0606030504020204" pitchFamily="34" charset="0"/>
                <a:cs typeface="Open Sans" panose="020B0606030504020204" pitchFamily="34" charset="0"/>
              </a:rPr>
              <a:t>Passported</a:t>
            </a:r>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 benefits linked to a child                                             having DLA/PIP include </a:t>
            </a:r>
            <a:r>
              <a:rPr lang="en-GB" sz="2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Carers                                                            Allowance</a:t>
            </a:r>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 </a:t>
            </a:r>
            <a:r>
              <a:rPr lang="en-GB" sz="2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Disabled Child Element                                                                    (of UC)</a:t>
            </a:r>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 a </a:t>
            </a:r>
            <a:r>
              <a:rPr lang="en-GB" sz="2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Blue Badge </a:t>
            </a:r>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and </a:t>
            </a:r>
            <a:r>
              <a:rPr lang="en-GB" sz="2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Motability                                                          Scheme.</a:t>
            </a:r>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98947" y="3443111"/>
            <a:ext cx="4376963" cy="3155244"/>
          </a:xfrm>
          <a:prstGeom prst="rect">
            <a:avLst/>
          </a:prstGeom>
        </p:spPr>
      </p:pic>
    </p:spTree>
    <p:extLst>
      <p:ext uri="{BB962C8B-B14F-4D97-AF65-F5344CB8AC3E}">
        <p14:creationId xmlns:p14="http://schemas.microsoft.com/office/powerpoint/2010/main" val="37728775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Carers Allowance </a:t>
            </a:r>
            <a:br>
              <a:rPr lang="en-GB"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br>
            <a:r>
              <a:rPr lang="en-GB"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and Carers Elements</a:t>
            </a:r>
          </a:p>
        </p:txBody>
      </p:sp>
      <p:sp>
        <p:nvSpPr>
          <p:cNvPr id="3" name="Content Placeholder 2"/>
          <p:cNvSpPr>
            <a:spLocks noGrp="1"/>
          </p:cNvSpPr>
          <p:nvPr>
            <p:ph idx="1"/>
          </p:nvPr>
        </p:nvSpPr>
        <p:spPr>
          <a:xfrm>
            <a:off x="838200" y="1877282"/>
            <a:ext cx="10515600" cy="5020235"/>
          </a:xfrm>
        </p:spPr>
        <p:txBody>
          <a:bodyPr>
            <a:normAutofit/>
          </a:bodyPr>
          <a:lstStyle/>
          <a:p>
            <a:r>
              <a:rPr lang="en-GB" sz="2400" dirty="0">
                <a:solidFill>
                  <a:srgbClr val="005742"/>
                </a:solidFill>
                <a:latin typeface="Open Sans" panose="020B0606030504020204" pitchFamily="34" charset="0"/>
                <a:ea typeface="Open Sans" panose="020B0606030504020204" pitchFamily="34" charset="0"/>
                <a:cs typeface="Open Sans" panose="020B0606030504020204" pitchFamily="34" charset="0"/>
              </a:rPr>
              <a:t>Criteria: you have to care for your child up to 35 hours per week and not earn more than £128 per week </a:t>
            </a:r>
          </a:p>
          <a:p>
            <a:r>
              <a:rPr lang="en-GB" sz="2400" dirty="0">
                <a:solidFill>
                  <a:srgbClr val="005742"/>
                </a:solidFill>
                <a:latin typeface="Open Sans" panose="020B0606030504020204" pitchFamily="34" charset="0"/>
                <a:ea typeface="Open Sans" panose="020B0606030504020204" pitchFamily="34" charset="0"/>
                <a:cs typeface="Open Sans" panose="020B0606030504020204" pitchFamily="34" charset="0"/>
              </a:rPr>
              <a:t>The child has to be on DLA at middle or highest rate or be in receipt of Daily Living PIP (either rate) </a:t>
            </a:r>
          </a:p>
          <a:p>
            <a:r>
              <a:rPr lang="en-GB" sz="2400" dirty="0">
                <a:solidFill>
                  <a:srgbClr val="005742"/>
                </a:solidFill>
                <a:latin typeface="Open Sans" panose="020B0606030504020204" pitchFamily="34" charset="0"/>
                <a:ea typeface="Open Sans" panose="020B0606030504020204" pitchFamily="34" charset="0"/>
                <a:cs typeface="Open Sans" panose="020B0606030504020204" pitchFamily="34" charset="0"/>
              </a:rPr>
              <a:t>Carers Allowance = £67.60 per week </a:t>
            </a:r>
          </a:p>
          <a:p>
            <a:r>
              <a:rPr lang="en-GB" sz="2400" dirty="0">
                <a:solidFill>
                  <a:srgbClr val="005742"/>
                </a:solidFill>
                <a:latin typeface="Open Sans" panose="020B0606030504020204" pitchFamily="34" charset="0"/>
                <a:ea typeface="Open Sans" panose="020B0606030504020204" pitchFamily="34" charset="0"/>
                <a:cs typeface="Open Sans" panose="020B0606030504020204" pitchFamily="34" charset="0"/>
              </a:rPr>
              <a:t>Non means tested, but can impact on any means tested benefits you might receive but not £ for £ </a:t>
            </a:r>
          </a:p>
          <a:p>
            <a:r>
              <a:rPr lang="en-GB" sz="2400" dirty="0">
                <a:solidFill>
                  <a:srgbClr val="005742"/>
                </a:solidFill>
                <a:latin typeface="Open Sans" panose="020B0606030504020204" pitchFamily="34" charset="0"/>
                <a:ea typeface="Open Sans" panose="020B0606030504020204" pitchFamily="34" charset="0"/>
                <a:cs typeface="Open Sans" panose="020B0606030504020204" pitchFamily="34" charset="0"/>
              </a:rPr>
              <a:t>You can only receive one payment of Carers Allowance regardless of how many people you care for</a:t>
            </a:r>
          </a:p>
          <a:p>
            <a:r>
              <a:rPr lang="en-GB" sz="2400" dirty="0">
                <a:solidFill>
                  <a:srgbClr val="005742"/>
                </a:solidFill>
                <a:latin typeface="Open Sans" panose="020B0606030504020204" pitchFamily="34" charset="0"/>
                <a:ea typeface="Open Sans" panose="020B0606030504020204" pitchFamily="34" charset="0"/>
                <a:cs typeface="Open Sans" panose="020B0606030504020204" pitchFamily="34" charset="0"/>
              </a:rPr>
              <a:t>If you can’t receive Carers Allowance you may receive a carers element or premium on your means tested benefits </a:t>
            </a:r>
          </a:p>
          <a:p>
            <a:endParaRPr lang="en-GB" dirty="0">
              <a:solidFill>
                <a:srgbClr val="005742"/>
              </a:solidFill>
            </a:endParaRPr>
          </a:p>
          <a:p>
            <a:endParaRPr lang="en-GB" dirty="0">
              <a:solidFill>
                <a:srgbClr val="005742"/>
              </a:solidFill>
            </a:endParaRPr>
          </a:p>
        </p:txBody>
      </p:sp>
    </p:spTree>
    <p:extLst>
      <p:ext uri="{BB962C8B-B14F-4D97-AF65-F5344CB8AC3E}">
        <p14:creationId xmlns:p14="http://schemas.microsoft.com/office/powerpoint/2010/main" val="19419325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Disabled Child Element</a:t>
            </a:r>
            <a:endParaRPr lang="en-GB"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sp>
        <p:nvSpPr>
          <p:cNvPr id="3" name="Content Placeholder 2"/>
          <p:cNvSpPr>
            <a:spLocks noGrp="1"/>
          </p:cNvSpPr>
          <p:nvPr>
            <p:ph idx="1"/>
          </p:nvPr>
        </p:nvSpPr>
        <p:spPr/>
        <p:txBody>
          <a:bodyPr>
            <a:normAutofit/>
          </a:bodyPr>
          <a:lstStyle/>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If your child is disabled or has a long-term health condition, you might be able to claim the disabled child element as part of your Universal Credit payment.</a:t>
            </a:r>
          </a:p>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The rate of disabled child element you get will depend on the rate of DLA or PIP you’re getting for them.</a:t>
            </a:r>
          </a:p>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You’ll get the higher rate (£402.41 a month in 2021/22) if your child is:</a:t>
            </a:r>
          </a:p>
          <a:p>
            <a:pPr marL="0" lvl="0" indent="0">
              <a:buNone/>
            </a:pPr>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 getting the DLA higher rate care component</a:t>
            </a:r>
          </a:p>
          <a:p>
            <a:pPr marL="0" lvl="0" indent="0">
              <a:buNone/>
            </a:pPr>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 getting the PIP enhanced daily living component, or</a:t>
            </a:r>
          </a:p>
          <a:p>
            <a:pPr marL="0" lvl="0" indent="0">
              <a:buNone/>
            </a:pPr>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 registered blind</a:t>
            </a:r>
            <a:endParaRPr lang="en-GB" sz="26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6038614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Disabled Child Element</a:t>
            </a:r>
            <a:endParaRPr lang="en-GB"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sp>
        <p:nvSpPr>
          <p:cNvPr id="3" name="Content Placeholder 2"/>
          <p:cNvSpPr>
            <a:spLocks noGrp="1"/>
          </p:cNvSpPr>
          <p:nvPr>
            <p:ph idx="1"/>
          </p:nvPr>
        </p:nvSpPr>
        <p:spPr/>
        <p:txBody>
          <a:bodyPr/>
          <a:lstStyle/>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You’ll get the lower rate (£128.89 a month in 2021/22) if           your child is getting all other rates of DLA or PIP.</a:t>
            </a:r>
          </a:p>
          <a:p>
            <a:pPr marL="0" lvl="0" indent="0">
              <a:buNone/>
            </a:pPr>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If you’re claiming DLA or PIP for a sick or disabled                            child, it can affect your Universal Credit payment</a:t>
            </a:r>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8512" y="2370667"/>
            <a:ext cx="1226498" cy="4329288"/>
          </a:xfrm>
          <a:prstGeom prst="rect">
            <a:avLst/>
          </a:prstGeom>
        </p:spPr>
      </p:pic>
    </p:spTree>
    <p:extLst>
      <p:ext uri="{BB962C8B-B14F-4D97-AF65-F5344CB8AC3E}">
        <p14:creationId xmlns:p14="http://schemas.microsoft.com/office/powerpoint/2010/main" val="2205182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What help can Citizens Advice give?</a:t>
            </a:r>
            <a:endParaRPr lang="en-GB"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sp>
        <p:nvSpPr>
          <p:cNvPr id="3" name="Content Placeholder 2"/>
          <p:cNvSpPr>
            <a:spLocks noGrp="1"/>
          </p:cNvSpPr>
          <p:nvPr>
            <p:ph idx="1"/>
          </p:nvPr>
        </p:nvSpPr>
        <p:spPr/>
        <p:txBody>
          <a:bodyPr>
            <a:normAutofit/>
          </a:bodyPr>
          <a:lstStyle/>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Information from our public site with resources containing further information: </a:t>
            </a:r>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hlinkClick r:id="rId2"/>
              </a:rPr>
              <a:t>www.advicewestsussex.org.uk/advice/send-information-and-support/</a:t>
            </a:r>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 </a:t>
            </a:r>
          </a:p>
          <a:p>
            <a:pPr marL="0" lvl="0" indent="0">
              <a:buNone/>
            </a:pPr>
            <a:endParaRPr lang="en-GB" sz="260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Information on how to do a benefit check:   </a:t>
            </a:r>
            <a:r>
              <a:rPr lang="en-GB" sz="2600" dirty="0">
                <a:solidFill>
                  <a:prstClr val="black"/>
                </a:solidFill>
                <a:latin typeface="Open Sans" panose="020B0606030504020204" pitchFamily="34" charset="0"/>
                <a:ea typeface="Open Sans" panose="020B0606030504020204" pitchFamily="34" charset="0"/>
                <a:cs typeface="Open Sans" panose="020B0606030504020204" pitchFamily="34" charset="0"/>
                <a:hlinkClick r:id="rId3"/>
              </a:rPr>
              <a:t>https://www.advicewestsussex.org.uk/i-need-help/benefits/</a:t>
            </a:r>
            <a:endParaRPr lang="en-GB" sz="260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pPr marL="0" lvl="0" indent="0">
              <a:buNone/>
            </a:pPr>
            <a:endParaRPr lang="en-GB" sz="260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Help to do a benefit check with a client over the phone or face to face </a:t>
            </a:r>
          </a:p>
          <a:p>
            <a:pPr marL="0" lvl="0" indent="0">
              <a:buNone/>
            </a:pPr>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endParaRPr lang="en-GB" dirty="0"/>
          </a:p>
        </p:txBody>
      </p:sp>
    </p:spTree>
    <p:extLst>
      <p:ext uri="{BB962C8B-B14F-4D97-AF65-F5344CB8AC3E}">
        <p14:creationId xmlns:p14="http://schemas.microsoft.com/office/powerpoint/2010/main" val="28884359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What help can Citizens Advice give?</a:t>
            </a:r>
            <a:endParaRPr lang="en-GB"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sp>
        <p:nvSpPr>
          <p:cNvPr id="3" name="Content Placeholder 2"/>
          <p:cNvSpPr>
            <a:spLocks noGrp="1"/>
          </p:cNvSpPr>
          <p:nvPr>
            <p:ph idx="1"/>
          </p:nvPr>
        </p:nvSpPr>
        <p:spPr/>
        <p:txBody>
          <a:bodyPr>
            <a:normAutofit lnSpcReduction="10000"/>
          </a:bodyPr>
          <a:lstStyle/>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Advisers can explain the criteria for each benefit and how to claim it</a:t>
            </a:r>
          </a:p>
          <a:p>
            <a:pPr lvl="0"/>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If a benefit is not awarded, explain the options criteria</a:t>
            </a:r>
          </a:p>
          <a:p>
            <a:pPr lvl="0"/>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Advice on preparing a benefits challenge called </a:t>
            </a:r>
            <a:r>
              <a:rPr lang="en-GB" sz="2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Mandatory Reconsideration</a:t>
            </a:r>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 so client can ask for the decision not to award benefit is looked at again and appeals process</a:t>
            </a:r>
          </a:p>
          <a:p>
            <a:pPr lvl="0"/>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Budgeting help, energy costs checks, debt assessments and referrals to debt specialists</a:t>
            </a:r>
          </a:p>
          <a:p>
            <a:endParaRPr lang="en-GB" dirty="0"/>
          </a:p>
        </p:txBody>
      </p:sp>
    </p:spTree>
    <p:extLst>
      <p:ext uri="{BB962C8B-B14F-4D97-AF65-F5344CB8AC3E}">
        <p14:creationId xmlns:p14="http://schemas.microsoft.com/office/powerpoint/2010/main" val="37165929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30538"/>
          </a:xfrm>
        </p:spPr>
        <p:txBody>
          <a:bodyPr/>
          <a:lstStyle/>
          <a:p>
            <a:r>
              <a:rPr lang="en-GB"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Other sources of help </a:t>
            </a:r>
          </a:p>
        </p:txBody>
      </p:sp>
      <p:sp>
        <p:nvSpPr>
          <p:cNvPr id="3" name="Content Placeholder 2"/>
          <p:cNvSpPr>
            <a:spLocks noGrp="1"/>
          </p:cNvSpPr>
          <p:nvPr>
            <p:ph idx="1"/>
          </p:nvPr>
        </p:nvSpPr>
        <p:spPr>
          <a:xfrm>
            <a:off x="838200" y="1531132"/>
            <a:ext cx="10515600" cy="5130642"/>
          </a:xfrm>
        </p:spPr>
        <p:txBody>
          <a:bodyPr>
            <a:normAutofit fontScale="92500"/>
          </a:bodyPr>
          <a:lstStyle/>
          <a:p>
            <a:r>
              <a:rPr lang="en-GB" b="1" dirty="0">
                <a:solidFill>
                  <a:srgbClr val="005742"/>
                </a:solidFill>
                <a:latin typeface="Open Sans" panose="020B0606030504020204" pitchFamily="34" charset="0"/>
                <a:ea typeface="Open Sans" panose="020B0606030504020204" pitchFamily="34" charset="0"/>
                <a:cs typeface="Open Sans" panose="020B0606030504020204" pitchFamily="34" charset="0"/>
              </a:rPr>
              <a:t>EHCP support</a:t>
            </a:r>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rPr>
              <a:t>:</a:t>
            </a:r>
          </a:p>
          <a:p>
            <a:pPr marL="0" indent="0">
              <a:buNone/>
            </a:pPr>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rPr>
              <a:t>- IPSEA </a:t>
            </a:r>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hlinkClick r:id="rId2"/>
              </a:rPr>
              <a:t>www.ipsea.org.uk/</a:t>
            </a:r>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rPr>
              <a:t> </a:t>
            </a:r>
          </a:p>
          <a:p>
            <a:pPr>
              <a:buFontTx/>
              <a:buChar char="-"/>
            </a:pPr>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rPr>
              <a:t>Local SENDIAS </a:t>
            </a:r>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hlinkClick r:id="rId3"/>
              </a:rPr>
              <a:t>westsussexsendias.org/</a:t>
            </a:r>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rPr>
              <a:t> </a:t>
            </a:r>
          </a:p>
          <a:p>
            <a:pPr marL="0" indent="0">
              <a:buNone/>
            </a:pPr>
            <a:endPar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r>
              <a:rPr lang="en-GB" b="1" dirty="0">
                <a:solidFill>
                  <a:srgbClr val="005742"/>
                </a:solidFill>
                <a:latin typeface="Open Sans" panose="020B0606030504020204" pitchFamily="34" charset="0"/>
                <a:ea typeface="Open Sans" panose="020B0606030504020204" pitchFamily="34" charset="0"/>
                <a:cs typeface="Open Sans" panose="020B0606030504020204" pitchFamily="34" charset="0"/>
              </a:rPr>
              <a:t>Blue Badge:</a:t>
            </a:r>
          </a:p>
          <a:p>
            <a:pPr marL="0" indent="0">
              <a:buNone/>
            </a:pPr>
            <a:r>
              <a:rPr lang="en-US" dirty="0">
                <a:solidFill>
                  <a:srgbClr val="005742"/>
                </a:solidFill>
                <a:latin typeface="Open Sans" panose="020B0606030504020204" pitchFamily="34" charset="0"/>
                <a:ea typeface="Open Sans" panose="020B0606030504020204" pitchFamily="34" charset="0"/>
                <a:cs typeface="Open Sans" panose="020B0606030504020204" pitchFamily="34" charset="0"/>
              </a:rPr>
              <a:t>-</a:t>
            </a:r>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rPr>
              <a:t> </a:t>
            </a:r>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hlinkClick r:id="rId4"/>
              </a:rPr>
              <a:t>www.westsussex.gov.uk/roads-and-travel/parking/blue-badge-scheme-and-disabled-parking/apply-for-or-renew-a-blue-badge/</a:t>
            </a:r>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rPr>
              <a:t> </a:t>
            </a:r>
          </a:p>
          <a:p>
            <a:pPr marL="0" indent="0">
              <a:buNone/>
            </a:pPr>
            <a:endPar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r>
              <a:rPr lang="en-GB" b="1" dirty="0">
                <a:solidFill>
                  <a:srgbClr val="005742"/>
                </a:solidFill>
                <a:latin typeface="Open Sans" panose="020B0606030504020204" pitchFamily="34" charset="0"/>
                <a:ea typeface="Open Sans" panose="020B0606030504020204" pitchFamily="34" charset="0"/>
                <a:cs typeface="Open Sans" panose="020B0606030504020204" pitchFamily="34" charset="0"/>
              </a:rPr>
              <a:t>Motability Scheme</a:t>
            </a:r>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rPr>
              <a:t>: </a:t>
            </a:r>
          </a:p>
          <a:p>
            <a:pPr marL="0" indent="0">
              <a:buNone/>
            </a:pPr>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rPr>
              <a:t>- Motability Charity (operate the scheme): </a:t>
            </a:r>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hlinkClick r:id="rId5"/>
              </a:rPr>
              <a:t>www.motability.co.uk/</a:t>
            </a:r>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rPr>
              <a:t> </a:t>
            </a:r>
          </a:p>
        </p:txBody>
      </p:sp>
    </p:spTree>
    <p:extLst>
      <p:ext uri="{BB962C8B-B14F-4D97-AF65-F5344CB8AC3E}">
        <p14:creationId xmlns:p14="http://schemas.microsoft.com/office/powerpoint/2010/main" val="256769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57988" y="611678"/>
            <a:ext cx="6726545" cy="2210544"/>
          </a:xfrm>
        </p:spPr>
        <p:txBody>
          <a:bodyPr>
            <a:noAutofit/>
          </a:bodyPr>
          <a:lstStyle/>
          <a:p>
            <a:r>
              <a:rPr lang="en-GB" sz="6000"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Thank you. </a:t>
            </a:r>
            <a:br>
              <a:rPr lang="en-GB" sz="6000"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br>
            <a:r>
              <a:rPr lang="en-GB" sz="6000"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Any questions? </a:t>
            </a:r>
          </a:p>
        </p:txBody>
      </p:sp>
      <p:sp>
        <p:nvSpPr>
          <p:cNvPr id="3" name="Title 1"/>
          <p:cNvSpPr>
            <a:spLocks noGrp="1"/>
          </p:cNvSpPr>
          <p:nvPr/>
        </p:nvSpPr>
        <p:spPr bwMode="auto">
          <a:xfrm>
            <a:off x="6716889" y="5387975"/>
            <a:ext cx="5299044"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r" defTabSz="457200" fontAlgn="base">
              <a:spcBef>
                <a:spcPct val="0"/>
              </a:spcBef>
              <a:spcAft>
                <a:spcPct val="0"/>
              </a:spcAft>
            </a:pPr>
            <a:r>
              <a:rPr lang="en-GB" sz="3200" baseline="30000" dirty="0">
                <a:solidFill>
                  <a:srgbClr val="004B88"/>
                </a:solidFill>
                <a:latin typeface="Open Sans" panose="020B0606030504020204" pitchFamily="34" charset="0"/>
                <a:cs typeface="Open Sans" panose="020B0606030504020204" pitchFamily="34" charset="0"/>
                <a:hlinkClick r:id="rId3"/>
              </a:rPr>
              <a:t>www.advicewestsussex.org.uk</a:t>
            </a:r>
            <a:r>
              <a:rPr lang="en-GB" altLang="en-US" b="1" baseline="30000" dirty="0">
                <a:solidFill>
                  <a:srgbClr val="004B88"/>
                </a:solidFill>
                <a:latin typeface="Open Sans" panose="020B0606030504020204" pitchFamily="34" charset="0"/>
                <a:cs typeface="Open Sans" panose="020B0606030504020204" pitchFamily="34" charset="0"/>
              </a:rPr>
              <a:t> </a:t>
            </a:r>
            <a:r>
              <a:rPr lang="en-GB" altLang="en-US" sz="3200" b="1" dirty="0">
                <a:solidFill>
                  <a:srgbClr val="004B88"/>
                </a:solidFill>
                <a:latin typeface="Open Sans" panose="020B0606030504020204" pitchFamily="34" charset="0"/>
                <a:cs typeface="Open Sans" panose="020B0606030504020204" pitchFamily="34" charset="0"/>
              </a:rPr>
              <a:t> </a:t>
            </a:r>
            <a:r>
              <a:rPr lang="en-GB" altLang="en-US" sz="3200" baseline="30000" dirty="0">
                <a:solidFill>
                  <a:srgbClr val="004B88"/>
                </a:solidFill>
                <a:latin typeface="Open Sans" panose="020B0606030504020204" pitchFamily="34" charset="0"/>
                <a:cs typeface="Open Sans" panose="020B0606030504020204" pitchFamily="34" charset="0"/>
              </a:rPr>
              <a:t/>
            </a:r>
            <a:br>
              <a:rPr lang="en-GB" altLang="en-US" sz="3200" baseline="30000" dirty="0">
                <a:solidFill>
                  <a:srgbClr val="004B88"/>
                </a:solidFill>
                <a:latin typeface="Open Sans" panose="020B0606030504020204" pitchFamily="34" charset="0"/>
                <a:cs typeface="Open Sans" panose="020B0606030504020204" pitchFamily="34" charset="0"/>
              </a:rPr>
            </a:br>
            <a:r>
              <a:rPr lang="en-GB" dirty="0">
                <a:solidFill>
                  <a:srgbClr val="005742"/>
                </a:solidFill>
              </a:rPr>
              <a:t>Citizens Advice in West Sussex (North, South, East)</a:t>
            </a:r>
          </a:p>
          <a:p>
            <a:pPr algn="r" defTabSz="457200" fontAlgn="base">
              <a:spcBef>
                <a:spcPct val="0"/>
              </a:spcBef>
              <a:spcAft>
                <a:spcPct val="0"/>
              </a:spcAft>
            </a:pPr>
            <a:r>
              <a:rPr lang="en-GB" altLang="en-US" sz="2000" baseline="30000" dirty="0">
                <a:solidFill>
                  <a:srgbClr val="005742"/>
                </a:solidFill>
                <a:latin typeface="Open Sans" panose="020B0606030504020204" pitchFamily="34" charset="0"/>
                <a:cs typeface="Open Sans" panose="020B0606030504020204" pitchFamily="34" charset="0"/>
              </a:rPr>
              <a:t>Registered Charity Number: 1116660</a:t>
            </a:r>
            <a:endParaRPr lang="en-US" altLang="en-US" sz="2000" dirty="0">
              <a:solidFill>
                <a:srgbClr val="005742"/>
              </a:solidFill>
              <a:latin typeface="Open Sans" panose="020B0606030504020204" pitchFamily="34" charset="0"/>
              <a:cs typeface="Open Sans" panose="020B0606030504020204" pitchFamily="34" charset="0"/>
            </a:endParaRPr>
          </a:p>
        </p:txBody>
      </p:sp>
      <p:pic>
        <p:nvPicPr>
          <p:cNvPr id="4" name="Picture 2"/>
          <p:cNvPicPr>
            <a:picLocks noChangeAspect="1"/>
          </p:cNvPicPr>
          <p:nvPr/>
        </p:nvPicPr>
        <p:blipFill>
          <a:blip r:embed="rId4"/>
          <a:srcRect/>
          <a:stretch>
            <a:fillRect/>
          </a:stretch>
        </p:blipFill>
        <p:spPr>
          <a:xfrm>
            <a:off x="757988" y="5387975"/>
            <a:ext cx="3013912" cy="109631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434165" y="1034130"/>
            <a:ext cx="2941668" cy="3872483"/>
          </a:xfrm>
          <a:prstGeom prst="rect">
            <a:avLst/>
          </a:prstGeom>
        </p:spPr>
      </p:pic>
    </p:spTree>
    <p:extLst>
      <p:ext uri="{BB962C8B-B14F-4D97-AF65-F5344CB8AC3E}">
        <p14:creationId xmlns:p14="http://schemas.microsoft.com/office/powerpoint/2010/main" val="4230664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800"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What is DLA?</a:t>
            </a:r>
            <a:endParaRPr lang="en-GB" dirty="0"/>
          </a:p>
        </p:txBody>
      </p:sp>
      <p:sp>
        <p:nvSpPr>
          <p:cNvPr id="3" name="Content Placeholder 2"/>
          <p:cNvSpPr>
            <a:spLocks noGrp="1"/>
          </p:cNvSpPr>
          <p:nvPr>
            <p:ph idx="1"/>
          </p:nvPr>
        </p:nvSpPr>
        <p:spPr/>
        <p:txBody>
          <a:bodyPr>
            <a:normAutofit fontScale="92500"/>
          </a:bodyPr>
          <a:lstStyle/>
          <a:p>
            <a:pPr marL="457200" lvl="0" indent="-457200"/>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rPr>
              <a:t>Disability Living Allowance (DLA) is a non means tested benefit to help meet the extra costs for children and young people </a:t>
            </a:r>
            <a:r>
              <a:rPr lang="en-GB" b="1" dirty="0">
                <a:solidFill>
                  <a:srgbClr val="005742"/>
                </a:solidFill>
                <a:latin typeface="Open Sans" panose="020B0606030504020204" pitchFamily="34" charset="0"/>
                <a:ea typeface="Open Sans" panose="020B0606030504020204" pitchFamily="34" charset="0"/>
                <a:cs typeface="Open Sans" panose="020B0606030504020204" pitchFamily="34" charset="0"/>
              </a:rPr>
              <a:t>under 16 </a:t>
            </a:r>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rPr>
              <a:t>who have a disability or long term condition </a:t>
            </a:r>
          </a:p>
          <a:p>
            <a:pPr marL="457200" lvl="0" indent="-457200"/>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rPr>
              <a:t>The needs must be greater than those of a child without a disability</a:t>
            </a:r>
          </a:p>
          <a:p>
            <a:pPr marL="457200" lvl="0" indent="-457200"/>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rPr>
              <a:t>It is administered by the Department for Work and Pensions (DWP)</a:t>
            </a:r>
          </a:p>
          <a:p>
            <a:pPr marL="457200" lvl="0" indent="-457200"/>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rPr>
              <a:t>The applicant must have had the needs for the last 3 months and expect them for the next 6 months </a:t>
            </a:r>
          </a:p>
          <a:p>
            <a:pPr marL="457200" lvl="0" indent="-457200"/>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rPr>
              <a:t>Extra money to help, but can also top-up means tested benefits</a:t>
            </a:r>
          </a:p>
          <a:p>
            <a:endParaRPr lang="en-GB" dirty="0"/>
          </a:p>
        </p:txBody>
      </p:sp>
    </p:spTree>
    <p:extLst>
      <p:ext uri="{BB962C8B-B14F-4D97-AF65-F5344CB8AC3E}">
        <p14:creationId xmlns:p14="http://schemas.microsoft.com/office/powerpoint/2010/main" val="2680901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Myth busting </a:t>
            </a:r>
          </a:p>
        </p:txBody>
      </p:sp>
      <p:sp>
        <p:nvSpPr>
          <p:cNvPr id="3" name="Content Placeholder 2"/>
          <p:cNvSpPr>
            <a:spLocks noGrp="1"/>
          </p:cNvSpPr>
          <p:nvPr>
            <p:ph idx="1"/>
          </p:nvPr>
        </p:nvSpPr>
        <p:spPr>
          <a:xfrm>
            <a:off x="838200" y="1730188"/>
            <a:ext cx="10515600" cy="5127812"/>
          </a:xfrm>
        </p:spPr>
        <p:txBody>
          <a:bodyPr>
            <a:normAutofit/>
          </a:bodyPr>
          <a:lstStyle/>
          <a:p>
            <a:pPr marL="0" indent="0">
              <a:buNone/>
            </a:pPr>
            <a:r>
              <a:rPr lang="en-US" sz="2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Consider the following statements – are they true or false?</a:t>
            </a:r>
            <a:endParaRPr lang="en-GB" sz="2600" b="1"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My child needs a diagnosis before I can claim DLA</a:t>
            </a:r>
          </a:p>
          <a:p>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I can’t claim DLA for my child because my earnings are too high  I’m working</a:t>
            </a:r>
          </a:p>
          <a:p>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There is no point in claiming DLA, as the money will be deducted from my other benefits</a:t>
            </a:r>
          </a:p>
          <a:p>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DLA care component can be paid from age 3 months </a:t>
            </a:r>
          </a:p>
          <a:p>
            <a:r>
              <a:rPr lang="en-US"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Although my child has no physical problems with walking I may still be able to claim higher mobility rate as their behavior is difficult to deal with</a:t>
            </a:r>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4115380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Case story </a:t>
            </a:r>
            <a:br>
              <a:rPr lang="en-GB"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br>
            <a:r>
              <a:rPr lang="en-GB"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Mr and Mrs P</a:t>
            </a:r>
          </a:p>
        </p:txBody>
      </p:sp>
      <p:sp>
        <p:nvSpPr>
          <p:cNvPr id="3" name="Content Placeholder 2"/>
          <p:cNvSpPr>
            <a:spLocks noGrp="1"/>
          </p:cNvSpPr>
          <p:nvPr>
            <p:ph idx="1"/>
          </p:nvPr>
        </p:nvSpPr>
        <p:spPr>
          <a:xfrm>
            <a:off x="838200" y="1690688"/>
            <a:ext cx="10515600" cy="5127812"/>
          </a:xfrm>
        </p:spPr>
        <p:txBody>
          <a:bodyPr>
            <a:normAutofit fontScale="85000" lnSpcReduction="20000"/>
          </a:bodyPr>
          <a:lstStyle/>
          <a:p>
            <a:pPr>
              <a:lnSpc>
                <a:spcPct val="120000"/>
              </a:lnSpc>
            </a:pPr>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rPr>
              <a:t>Mrs P has underlying health problems, is unable to work but not entitled to a disability benefit. Mr P gets seasonal low paid work. They are affected by the Benefit Cap during the times he is out of work which has affected their ability to budget and led to rent arrears. The family is under a lot of pressure due to their finances.</a:t>
            </a:r>
          </a:p>
          <a:p>
            <a:pPr>
              <a:lnSpc>
                <a:spcPct val="120000"/>
              </a:lnSpc>
            </a:pPr>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rPr>
              <a:t>One of the children has behavioural problems needing extra attention during the day but no formal diagnosis has been made. A claim for Disability Living Allowance was unsuccessful. With the help of an advice agency they appeal the decision and gather more evidence to support their claim.</a:t>
            </a:r>
          </a:p>
          <a:p>
            <a:pPr>
              <a:lnSpc>
                <a:spcPct val="120000"/>
              </a:lnSpc>
            </a:pPr>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rPr>
              <a:t>The appeal hearing was successful which resulted in an increased income for the family and protection from the Benefit Cap.</a:t>
            </a:r>
          </a:p>
          <a:p>
            <a:pPr>
              <a:lnSpc>
                <a:spcPct val="120000"/>
              </a:lnSpc>
            </a:pPr>
            <a:endPar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a:lnSpc>
                <a:spcPct val="120000"/>
              </a:lnSpc>
            </a:pPr>
            <a:endPar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586063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658106"/>
            <a:ext cx="10515600" cy="1325563"/>
          </a:xfrm>
        </p:spPr>
        <p:txBody>
          <a:bodyPr/>
          <a:lstStyle/>
          <a:p>
            <a: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Why do things sometimes </a:t>
            </a:r>
            <a:b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br>
            <a: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go wrong?</a:t>
            </a:r>
            <a:endParaRPr lang="en-GB"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sp>
        <p:nvSpPr>
          <p:cNvPr id="3" name="Content Placeholder 2"/>
          <p:cNvSpPr>
            <a:spLocks noGrp="1"/>
          </p:cNvSpPr>
          <p:nvPr>
            <p:ph idx="1"/>
          </p:nvPr>
        </p:nvSpPr>
        <p:spPr>
          <a:xfrm>
            <a:off x="838200" y="2378780"/>
            <a:ext cx="10515600" cy="4351338"/>
          </a:xfrm>
        </p:spPr>
        <p:txBody>
          <a:bodyPr/>
          <a:lstStyle/>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Not enough evidence sent in</a:t>
            </a:r>
          </a:p>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Not given enough detail of needs </a:t>
            </a:r>
          </a:p>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Poor quality decision making by the DWP</a:t>
            </a:r>
          </a:p>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Not aware of requirements</a:t>
            </a:r>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7103" y="3722278"/>
            <a:ext cx="2696697" cy="2695405"/>
          </a:xfrm>
          <a:prstGeom prst="rect">
            <a:avLst/>
          </a:prstGeom>
        </p:spPr>
      </p:pic>
    </p:spTree>
    <p:extLst>
      <p:ext uri="{BB962C8B-B14F-4D97-AF65-F5344CB8AC3E}">
        <p14:creationId xmlns:p14="http://schemas.microsoft.com/office/powerpoint/2010/main" val="1065393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Rectangle 1"/>
          <p:cNvSpPr/>
          <p:nvPr/>
        </p:nvSpPr>
        <p:spPr>
          <a:xfrm>
            <a:off x="880533" y="2402438"/>
            <a:ext cx="10193867" cy="1938992"/>
          </a:xfrm>
          <a:prstGeom prst="rect">
            <a:avLst/>
          </a:prstGeom>
        </p:spPr>
        <p:txBody>
          <a:bodyPr wrap="square">
            <a:spAutoFit/>
          </a:bodyPr>
          <a:lstStyle/>
          <a:p>
            <a:pPr algn="ctr"/>
            <a:r>
              <a:rPr lang="en-GB" sz="6000"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DLA Care and Mobility – </a:t>
            </a:r>
          </a:p>
          <a:p>
            <a:pPr algn="ctr"/>
            <a:r>
              <a:rPr lang="en-GB" sz="6000"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What is it?</a:t>
            </a:r>
          </a:p>
        </p:txBody>
      </p:sp>
    </p:spTree>
    <p:extLst>
      <p:ext uri="{BB962C8B-B14F-4D97-AF65-F5344CB8AC3E}">
        <p14:creationId xmlns:p14="http://schemas.microsoft.com/office/powerpoint/2010/main" val="2118761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Care and mobility rates</a:t>
            </a:r>
            <a:endParaRPr lang="en-GB"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sp>
        <p:nvSpPr>
          <p:cNvPr id="5" name="TextBox 4"/>
          <p:cNvSpPr txBox="1"/>
          <p:nvPr/>
        </p:nvSpPr>
        <p:spPr>
          <a:xfrm>
            <a:off x="3304549" y="867280"/>
            <a:ext cx="10352903" cy="1477328"/>
          </a:xfrm>
          <a:prstGeom prst="rect">
            <a:avLst/>
          </a:prstGeom>
          <a:noFill/>
        </p:spPr>
        <p:txBody>
          <a:bodyPr wrap="square" rtlCol="0">
            <a:spAutoFit/>
          </a:bodyPr>
          <a:lstStyle/>
          <a:p>
            <a:endParaRPr lang="en-GB" dirty="0"/>
          </a:p>
          <a:p>
            <a:endParaRPr lang="en-GB" dirty="0"/>
          </a:p>
          <a:p>
            <a:endParaRPr lang="en-GB" dirty="0"/>
          </a:p>
          <a:p>
            <a:endParaRPr lang="en-GB" dirty="0"/>
          </a:p>
          <a:p>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51313001"/>
              </p:ext>
            </p:extLst>
          </p:nvPr>
        </p:nvGraphicFramePr>
        <p:xfrm>
          <a:off x="932371" y="1605944"/>
          <a:ext cx="10920961" cy="4999119"/>
        </p:xfrm>
        <a:graphic>
          <a:graphicData uri="http://schemas.openxmlformats.org/drawingml/2006/table">
            <a:tbl>
              <a:tblPr firstRow="1" bandRow="1">
                <a:tableStyleId>{5C22544A-7EE6-4342-B048-85BDC9FD1C3A}</a:tableStyleId>
              </a:tblPr>
              <a:tblGrid>
                <a:gridCol w="2175967">
                  <a:extLst>
                    <a:ext uri="{9D8B030D-6E8A-4147-A177-3AD203B41FA5}">
                      <a16:colId xmlns:a16="http://schemas.microsoft.com/office/drawing/2014/main" xmlns="" val="20000"/>
                    </a:ext>
                  </a:extLst>
                </a:gridCol>
                <a:gridCol w="2175967">
                  <a:extLst>
                    <a:ext uri="{9D8B030D-6E8A-4147-A177-3AD203B41FA5}">
                      <a16:colId xmlns:a16="http://schemas.microsoft.com/office/drawing/2014/main" xmlns="" val="20001"/>
                    </a:ext>
                  </a:extLst>
                </a:gridCol>
                <a:gridCol w="2175967">
                  <a:extLst>
                    <a:ext uri="{9D8B030D-6E8A-4147-A177-3AD203B41FA5}">
                      <a16:colId xmlns:a16="http://schemas.microsoft.com/office/drawing/2014/main" xmlns="" val="20002"/>
                    </a:ext>
                  </a:extLst>
                </a:gridCol>
                <a:gridCol w="2175967">
                  <a:extLst>
                    <a:ext uri="{9D8B030D-6E8A-4147-A177-3AD203B41FA5}">
                      <a16:colId xmlns:a16="http://schemas.microsoft.com/office/drawing/2014/main" xmlns="" val="20003"/>
                    </a:ext>
                  </a:extLst>
                </a:gridCol>
                <a:gridCol w="2217093">
                  <a:extLst>
                    <a:ext uri="{9D8B030D-6E8A-4147-A177-3AD203B41FA5}">
                      <a16:colId xmlns:a16="http://schemas.microsoft.com/office/drawing/2014/main" xmlns="" val="20004"/>
                    </a:ext>
                  </a:extLst>
                </a:gridCol>
              </a:tblGrid>
              <a:tr h="280230">
                <a:tc>
                  <a:txBody>
                    <a:bodyPr/>
                    <a:lstStyle/>
                    <a:p>
                      <a:r>
                        <a:rPr lang="en-GB" dirty="0"/>
                        <a:t>Care rates </a:t>
                      </a:r>
                    </a:p>
                  </a:txBody>
                  <a:tcPr/>
                </a:tc>
                <a:tc>
                  <a:txBody>
                    <a:bodyPr/>
                    <a:lstStyle/>
                    <a:p>
                      <a:r>
                        <a:rPr lang="en-GB" dirty="0"/>
                        <a:t>What it means </a:t>
                      </a:r>
                    </a:p>
                  </a:txBody>
                  <a:tcPr/>
                </a:tc>
                <a:tc>
                  <a:txBody>
                    <a:bodyPr/>
                    <a:lstStyle/>
                    <a:p>
                      <a:endParaRPr lang="en-GB" dirty="0"/>
                    </a:p>
                  </a:txBody>
                  <a:tcPr/>
                </a:tc>
                <a:tc>
                  <a:txBody>
                    <a:bodyPr/>
                    <a:lstStyle/>
                    <a:p>
                      <a:r>
                        <a:rPr lang="en-GB" dirty="0"/>
                        <a:t>Mobility rates</a:t>
                      </a:r>
                      <a:r>
                        <a:rPr lang="en-GB" baseline="0" dirty="0"/>
                        <a:t> </a:t>
                      </a:r>
                      <a:endParaRPr lang="en-GB" dirty="0"/>
                    </a:p>
                  </a:txBody>
                  <a:tcPr/>
                </a:tc>
                <a:tc>
                  <a:txBody>
                    <a:bodyPr/>
                    <a:lstStyle/>
                    <a:p>
                      <a:r>
                        <a:rPr lang="en-GB" dirty="0"/>
                        <a:t>What it means </a:t>
                      </a:r>
                    </a:p>
                  </a:txBody>
                  <a:tcPr/>
                </a:tc>
                <a:extLst>
                  <a:ext uri="{0D108BD9-81ED-4DB2-BD59-A6C34878D82A}">
                    <a16:rowId xmlns:a16="http://schemas.microsoft.com/office/drawing/2014/main" xmlns="" val="10000"/>
                  </a:ext>
                </a:extLst>
              </a:tr>
              <a:tr h="1961611">
                <a:tc>
                  <a:txBody>
                    <a:bodyPr/>
                    <a:lstStyle/>
                    <a:p>
                      <a:r>
                        <a:rPr lang="en-GB" dirty="0"/>
                        <a:t>Low </a:t>
                      </a:r>
                    </a:p>
                  </a:txBody>
                  <a:tcPr/>
                </a:tc>
                <a:tc>
                  <a:txBody>
                    <a:bodyPr/>
                    <a:lstStyle/>
                    <a:p>
                      <a:r>
                        <a:rPr lang="en-GB" dirty="0"/>
                        <a:t>Help for a small part of the day </a:t>
                      </a:r>
                    </a:p>
                  </a:txBody>
                  <a:tcPr/>
                </a:tc>
                <a:tc>
                  <a:txBody>
                    <a:bodyPr/>
                    <a:lstStyle/>
                    <a:p>
                      <a:endParaRPr lang="en-GB" dirty="0"/>
                    </a:p>
                  </a:txBody>
                  <a:tcPr/>
                </a:tc>
                <a:tc>
                  <a:txBody>
                    <a:bodyPr/>
                    <a:lstStyle/>
                    <a:p>
                      <a:r>
                        <a:rPr lang="en-GB" dirty="0"/>
                        <a:t>Low </a:t>
                      </a:r>
                    </a:p>
                  </a:txBody>
                  <a:tcPr/>
                </a:tc>
                <a:tc>
                  <a:txBody>
                    <a:bodyPr/>
                    <a:lstStyle/>
                    <a:p>
                      <a:r>
                        <a:rPr lang="en-GB" dirty="0"/>
                        <a:t>For children who can walk but who need someone to supervise or guide</a:t>
                      </a:r>
                    </a:p>
                    <a:p>
                      <a:r>
                        <a:rPr lang="en-GB" dirty="0"/>
                        <a:t>them. It is paid from five years of age.</a:t>
                      </a:r>
                    </a:p>
                  </a:txBody>
                  <a:tcPr/>
                </a:tc>
                <a:extLst>
                  <a:ext uri="{0D108BD9-81ED-4DB2-BD59-A6C34878D82A}">
                    <a16:rowId xmlns:a16="http://schemas.microsoft.com/office/drawing/2014/main" xmlns="" val="10001"/>
                  </a:ext>
                </a:extLst>
              </a:tr>
              <a:tr h="2031668">
                <a:tc>
                  <a:txBody>
                    <a:bodyPr/>
                    <a:lstStyle/>
                    <a:p>
                      <a:r>
                        <a:rPr lang="en-GB" dirty="0"/>
                        <a:t>Middle </a:t>
                      </a:r>
                    </a:p>
                  </a:txBody>
                  <a:tcPr/>
                </a:tc>
                <a:tc>
                  <a:txBody>
                    <a:bodyPr/>
                    <a:lstStyle/>
                    <a:p>
                      <a:r>
                        <a:rPr lang="en-GB" dirty="0"/>
                        <a:t>Help more frequently</a:t>
                      </a:r>
                      <a:r>
                        <a:rPr lang="en-GB" baseline="0" dirty="0"/>
                        <a:t> in the day or night</a:t>
                      </a:r>
                      <a:endParaRPr lang="en-GB" dirty="0"/>
                    </a:p>
                  </a:txBody>
                  <a:tcPr/>
                </a:tc>
                <a:tc>
                  <a:txBody>
                    <a:bodyPr/>
                    <a:lstStyle/>
                    <a:p>
                      <a:endParaRPr lang="en-GB" dirty="0"/>
                    </a:p>
                  </a:txBody>
                  <a:tcPr/>
                </a:tc>
                <a:tc>
                  <a:txBody>
                    <a:bodyPr/>
                    <a:lstStyle/>
                    <a:p>
                      <a:r>
                        <a:rPr lang="en-GB" dirty="0"/>
                        <a:t>High </a:t>
                      </a:r>
                    </a:p>
                  </a:txBody>
                  <a:tcPr/>
                </a:tc>
                <a:tc>
                  <a:txBody>
                    <a:bodyPr/>
                    <a:lstStyle/>
                    <a:p>
                      <a:r>
                        <a:rPr lang="en-GB" sz="1050" dirty="0"/>
                        <a:t>if your child is 3 or over and one of the following describes them:</a:t>
                      </a:r>
                    </a:p>
                    <a:p>
                      <a:endParaRPr lang="en-GB" sz="1050" dirty="0"/>
                    </a:p>
                    <a:p>
                      <a:r>
                        <a:rPr lang="en-GB" sz="1050" dirty="0"/>
                        <a:t>-they can’t walk</a:t>
                      </a:r>
                    </a:p>
                    <a:p>
                      <a:r>
                        <a:rPr lang="en-GB" sz="1050" dirty="0"/>
                        <a:t>they have severe discomfort when they walk outside, -walking would put them in danger or would mean their health would get worse</a:t>
                      </a:r>
                    </a:p>
                    <a:p>
                      <a:r>
                        <a:rPr lang="en-GB" sz="1050" dirty="0"/>
                        <a:t>-they have no legs or feet</a:t>
                      </a:r>
                    </a:p>
                    <a:p>
                      <a:r>
                        <a:rPr lang="en-GB" sz="1050" dirty="0"/>
                        <a:t>-they’re blind or severely sight impaired </a:t>
                      </a:r>
                    </a:p>
                    <a:p>
                      <a:r>
                        <a:rPr lang="en-GB" sz="1050" dirty="0"/>
                        <a:t>they’re both deaf and blind</a:t>
                      </a:r>
                    </a:p>
                  </a:txBody>
                  <a:tcPr/>
                </a:tc>
                <a:extLst>
                  <a:ext uri="{0D108BD9-81ED-4DB2-BD59-A6C34878D82A}">
                    <a16:rowId xmlns:a16="http://schemas.microsoft.com/office/drawing/2014/main" xmlns="" val="10002"/>
                  </a:ext>
                </a:extLst>
              </a:tr>
              <a:tr h="490403">
                <a:tc>
                  <a:txBody>
                    <a:bodyPr/>
                    <a:lstStyle/>
                    <a:p>
                      <a:r>
                        <a:rPr lang="en-GB" dirty="0"/>
                        <a:t>High </a:t>
                      </a:r>
                    </a:p>
                  </a:txBody>
                  <a:tcPr/>
                </a:tc>
                <a:tc>
                  <a:txBody>
                    <a:bodyPr/>
                    <a:lstStyle/>
                    <a:p>
                      <a:r>
                        <a:rPr lang="en-GB" dirty="0"/>
                        <a:t>Help both</a:t>
                      </a:r>
                      <a:r>
                        <a:rPr lang="en-GB" baseline="0" dirty="0"/>
                        <a:t> day and night </a:t>
                      </a:r>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786223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531341"/>
            <a:ext cx="10515600" cy="1004047"/>
          </a:xfrm>
        </p:spPr>
        <p:txBody>
          <a:bodyPr/>
          <a:lstStyle/>
          <a:p>
            <a:r>
              <a:rPr lang="en-GB"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Care component </a:t>
            </a:r>
          </a:p>
        </p:txBody>
      </p:sp>
      <p:sp>
        <p:nvSpPr>
          <p:cNvPr id="3" name="Content Placeholder 2"/>
          <p:cNvSpPr>
            <a:spLocks noGrp="1"/>
          </p:cNvSpPr>
          <p:nvPr>
            <p:ph idx="1"/>
          </p:nvPr>
        </p:nvSpPr>
        <p:spPr>
          <a:xfrm>
            <a:off x="838200" y="1535387"/>
            <a:ext cx="10515600" cy="5026777"/>
          </a:xfrm>
        </p:spPr>
        <p:txBody>
          <a:bodyPr>
            <a:noAutofit/>
          </a:bodyPr>
          <a:lstStyle/>
          <a:p>
            <a:pPr marL="0" indent="0">
              <a:buNone/>
            </a:pPr>
            <a:r>
              <a:rPr lang="en-GB" sz="2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If your child needs:</a:t>
            </a:r>
          </a:p>
          <a:p>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About an hour’s extra care during the day or night, they will get the lowest payment.</a:t>
            </a:r>
          </a:p>
          <a:p>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Frequent help of 20 minutes or more during the day and night or extra supervision during the day and at night, they will get the middle payment.</a:t>
            </a:r>
          </a:p>
          <a:p>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Help day and night or if they are terminally ill, they will get the highest payment.</a:t>
            </a:r>
          </a:p>
          <a:p>
            <a:pPr marL="0" indent="0">
              <a:buNone/>
            </a:pPr>
            <a:endParaRPr lang="en-GB" sz="2600" dirty="0">
              <a:solidFill>
                <a:srgbClr val="005742"/>
              </a:solidFill>
            </a:endParaRPr>
          </a:p>
          <a:p>
            <a:endParaRPr lang="en-GB" sz="2600" dirty="0">
              <a:solidFill>
                <a:srgbClr val="005742"/>
              </a:solidFill>
            </a:endParaRPr>
          </a:p>
        </p:txBody>
      </p:sp>
    </p:spTree>
    <p:extLst>
      <p:ext uri="{BB962C8B-B14F-4D97-AF65-F5344CB8AC3E}">
        <p14:creationId xmlns:p14="http://schemas.microsoft.com/office/powerpoint/2010/main" val="15916129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1465</TotalTime>
  <Words>3330</Words>
  <Application>Microsoft Office PowerPoint</Application>
  <PresentationFormat>Widescreen</PresentationFormat>
  <Paragraphs>275</Paragraphs>
  <Slides>28</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Calibri Light</vt:lpstr>
      <vt:lpstr>Open Sans</vt:lpstr>
      <vt:lpstr>Open Sans ExtraBold</vt:lpstr>
      <vt:lpstr>Office Theme</vt:lpstr>
      <vt:lpstr>Benefits and successful DLA claims for children and young people</vt:lpstr>
      <vt:lpstr>Aim of today </vt:lpstr>
      <vt:lpstr>What is DLA?</vt:lpstr>
      <vt:lpstr>Myth busting </vt:lpstr>
      <vt:lpstr>Case story  Mr and Mrs P</vt:lpstr>
      <vt:lpstr>Why do things sometimes  go wrong?</vt:lpstr>
      <vt:lpstr>PowerPoint Presentation</vt:lpstr>
      <vt:lpstr>Care and mobility rates</vt:lpstr>
      <vt:lpstr>Care component </vt:lpstr>
      <vt:lpstr>Mobility component </vt:lpstr>
      <vt:lpstr>DLA – about the form</vt:lpstr>
      <vt:lpstr>DLA – about the form</vt:lpstr>
      <vt:lpstr>Let’s look at the form</vt:lpstr>
      <vt:lpstr>Filling in the form</vt:lpstr>
      <vt:lpstr>Filling in the form</vt:lpstr>
      <vt:lpstr>Do’s and don’ts of form filling </vt:lpstr>
      <vt:lpstr>Ways of strengthening your claim </vt:lpstr>
      <vt:lpstr>What next? The decision </vt:lpstr>
      <vt:lpstr>Case study</vt:lpstr>
      <vt:lpstr>Are other benefits available?</vt:lpstr>
      <vt:lpstr>As a parent/carer what     benefits might I be eligible for?</vt:lpstr>
      <vt:lpstr>Carers Allowance  and Carers Elements</vt:lpstr>
      <vt:lpstr>Disabled Child Element</vt:lpstr>
      <vt:lpstr>Disabled Child Element</vt:lpstr>
      <vt:lpstr>What help can Citizens Advice give?</vt:lpstr>
      <vt:lpstr>What help can Citizens Advice give?</vt:lpstr>
      <vt:lpstr>Other sources of help </vt:lpstr>
      <vt:lpstr>Thank you.  Any questions?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Patti Brayne</dc:creator>
  <cp:lastModifiedBy>Briar Cook</cp:lastModifiedBy>
  <cp:revision>143</cp:revision>
  <dcterms:created xsi:type="dcterms:W3CDTF">2021-11-08T11:10:01Z</dcterms:created>
  <dcterms:modified xsi:type="dcterms:W3CDTF">2022-04-27T09:14:20Z</dcterms:modified>
</cp:coreProperties>
</file>